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3.xml" ContentType="application/vnd.openxmlformats-officedocument.presentationml.tags+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notesMasterIdLst>
    <p:notesMasterId r:id="rId33"/>
  </p:notesMasterIdLst>
  <p:handoutMasterIdLst>
    <p:handoutMasterId r:id="rId34"/>
  </p:handoutMasterIdLst>
  <p:sldIdLst>
    <p:sldId id="265" r:id="rId2"/>
    <p:sldId id="484" r:id="rId3"/>
    <p:sldId id="485" r:id="rId4"/>
    <p:sldId id="491" r:id="rId5"/>
    <p:sldId id="479" r:id="rId6"/>
    <p:sldId id="492" r:id="rId7"/>
    <p:sldId id="493" r:id="rId8"/>
    <p:sldId id="494" r:id="rId9"/>
    <p:sldId id="506" r:id="rId10"/>
    <p:sldId id="495" r:id="rId11"/>
    <p:sldId id="486" r:id="rId12"/>
    <p:sldId id="496" r:id="rId13"/>
    <p:sldId id="497" r:id="rId14"/>
    <p:sldId id="498" r:id="rId15"/>
    <p:sldId id="487" r:id="rId16"/>
    <p:sldId id="499" r:id="rId17"/>
    <p:sldId id="500" r:id="rId18"/>
    <p:sldId id="508" r:id="rId19"/>
    <p:sldId id="512" r:id="rId20"/>
    <p:sldId id="509" r:id="rId21"/>
    <p:sldId id="510" r:id="rId22"/>
    <p:sldId id="511" r:id="rId23"/>
    <p:sldId id="488" r:id="rId24"/>
    <p:sldId id="501" r:id="rId25"/>
    <p:sldId id="502" r:id="rId26"/>
    <p:sldId id="489" r:id="rId27"/>
    <p:sldId id="503" r:id="rId28"/>
    <p:sldId id="504" r:id="rId29"/>
    <p:sldId id="507" r:id="rId30"/>
    <p:sldId id="505" r:id="rId31"/>
    <p:sldId id="490" r:id="rId32"/>
  </p:sldIdLst>
  <p:sldSz cx="9144000" cy="5143500" type="screen16x9"/>
  <p:notesSz cx="6858000" cy="9144000"/>
  <p:custDataLst>
    <p:tags r:id="rId35"/>
  </p:custDataLst>
  <p:defaultTextStyle>
    <a:defPPr>
      <a:defRPr lang="zh-CN"/>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621">
          <p15:clr>
            <a:srgbClr val="A4A3A4"/>
          </p15:clr>
        </p15:guide>
        <p15:guide id="4" orient="horz" pos="680">
          <p15:clr>
            <a:srgbClr val="A4A3A4"/>
          </p15:clr>
        </p15:guide>
        <p15:guide id="5" orient="horz" pos="2927">
          <p15:clr>
            <a:srgbClr val="A4A3A4"/>
          </p15:clr>
        </p15:guide>
        <p15:guide id="6" pos="2875">
          <p15:clr>
            <a:srgbClr val="A4A3A4"/>
          </p15:clr>
        </p15:guide>
        <p15:guide id="7" pos="373">
          <p15:clr>
            <a:srgbClr val="A4A3A4"/>
          </p15:clr>
        </p15:guide>
        <p15:guide id="8" pos="538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F65"/>
    <a:srgbClr val="F2F2F2"/>
    <a:srgbClr val="F39700"/>
    <a:srgbClr val="909090"/>
    <a:srgbClr val="454545"/>
    <a:srgbClr val="FF8607"/>
    <a:srgbClr val="282828"/>
    <a:srgbClr val="006CB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41" autoAdjust="0"/>
    <p:restoredTop sz="95494" autoAdjust="0"/>
  </p:normalViewPr>
  <p:slideViewPr>
    <p:cSldViewPr snapToGrid="0" snapToObjects="1">
      <p:cViewPr varScale="1">
        <p:scale>
          <a:sx n="146" d="100"/>
          <a:sy n="146" d="100"/>
        </p:scale>
        <p:origin x="1038" y="120"/>
      </p:cViewPr>
      <p:guideLst>
        <p:guide orient="horz" pos="2160"/>
        <p:guide pos="3840"/>
        <p:guide orient="horz" pos="1621"/>
        <p:guide orient="horz" pos="680"/>
        <p:guide orient="horz" pos="2927"/>
        <p:guide pos="2875"/>
        <p:guide pos="373"/>
        <p:guide pos="53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035"/>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B18F8A-74B5-9148-A891-627592061A38}" type="datetimeFigureOut">
              <a:rPr kumimoji="1" lang="zh-CN" altLang="en-US" smtClean="0"/>
              <a:pPr/>
              <a:t>2023/5/31</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768D9-5829-CA4C-800C-5932EF9830F6}" type="slidenum">
              <a:rPr kumimoji="1" lang="zh-CN" altLang="en-US" smtClean="0"/>
              <a:pPr/>
              <a:t>‹#›</a:t>
            </a:fld>
            <a:endParaRPr kumimoji="1" lang="zh-CN" altLang="en-US"/>
          </a:p>
        </p:txBody>
      </p:sp>
    </p:spTree>
    <p:extLst>
      <p:ext uri="{BB962C8B-B14F-4D97-AF65-F5344CB8AC3E}">
        <p14:creationId xmlns:p14="http://schemas.microsoft.com/office/powerpoint/2010/main" val="566196503"/>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D6ACD6-F780-4A47-B5D9-D292A4BD6F81}" type="datetimeFigureOut">
              <a:rPr kumimoji="1" lang="zh-CN" altLang="en-US" smtClean="0"/>
              <a:pPr/>
              <a:t>2023/5/31</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12715C-60D8-4442-95C1-470452B8606C}" type="slidenum">
              <a:rPr kumimoji="1" lang="zh-CN" altLang="en-US" smtClean="0"/>
              <a:pPr/>
              <a:t>‹#›</a:t>
            </a:fld>
            <a:endParaRPr kumimoji="1" lang="zh-CN" altLang="en-US"/>
          </a:p>
        </p:txBody>
      </p:sp>
    </p:spTree>
    <p:extLst>
      <p:ext uri="{BB962C8B-B14F-4D97-AF65-F5344CB8AC3E}">
        <p14:creationId xmlns:p14="http://schemas.microsoft.com/office/powerpoint/2010/main" val="1820028297"/>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1</a:t>
            </a:fld>
            <a:endParaRPr lang="zh-CN" altLang="en-US"/>
          </a:p>
        </p:txBody>
      </p:sp>
    </p:spTree>
    <p:extLst>
      <p:ext uri="{BB962C8B-B14F-4D97-AF65-F5344CB8AC3E}">
        <p14:creationId xmlns:p14="http://schemas.microsoft.com/office/powerpoint/2010/main" val="3344108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10</a:t>
            </a:fld>
            <a:endParaRPr kumimoji="1" lang="zh-CN" altLang="en-US"/>
          </a:p>
        </p:txBody>
      </p:sp>
    </p:spTree>
    <p:extLst>
      <p:ext uri="{BB962C8B-B14F-4D97-AF65-F5344CB8AC3E}">
        <p14:creationId xmlns:p14="http://schemas.microsoft.com/office/powerpoint/2010/main" val="3935332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11</a:t>
            </a:fld>
            <a:endParaRPr kumimoji="1" lang="zh-CN" altLang="en-US"/>
          </a:p>
        </p:txBody>
      </p:sp>
    </p:spTree>
    <p:extLst>
      <p:ext uri="{BB962C8B-B14F-4D97-AF65-F5344CB8AC3E}">
        <p14:creationId xmlns:p14="http://schemas.microsoft.com/office/powerpoint/2010/main" val="757700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12</a:t>
            </a:fld>
            <a:endParaRPr kumimoji="1" lang="zh-CN" altLang="en-US"/>
          </a:p>
        </p:txBody>
      </p:sp>
    </p:spTree>
    <p:extLst>
      <p:ext uri="{BB962C8B-B14F-4D97-AF65-F5344CB8AC3E}">
        <p14:creationId xmlns:p14="http://schemas.microsoft.com/office/powerpoint/2010/main" val="3164449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13</a:t>
            </a:fld>
            <a:endParaRPr kumimoji="1" lang="zh-CN" altLang="en-US"/>
          </a:p>
        </p:txBody>
      </p:sp>
    </p:spTree>
    <p:extLst>
      <p:ext uri="{BB962C8B-B14F-4D97-AF65-F5344CB8AC3E}">
        <p14:creationId xmlns:p14="http://schemas.microsoft.com/office/powerpoint/2010/main" val="269412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14</a:t>
            </a:fld>
            <a:endParaRPr kumimoji="1" lang="zh-CN" altLang="en-US"/>
          </a:p>
        </p:txBody>
      </p:sp>
    </p:spTree>
    <p:extLst>
      <p:ext uri="{BB962C8B-B14F-4D97-AF65-F5344CB8AC3E}">
        <p14:creationId xmlns:p14="http://schemas.microsoft.com/office/powerpoint/2010/main" val="3590654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15</a:t>
            </a:fld>
            <a:endParaRPr kumimoji="1" lang="zh-CN" altLang="en-US"/>
          </a:p>
        </p:txBody>
      </p:sp>
    </p:spTree>
    <p:extLst>
      <p:ext uri="{BB962C8B-B14F-4D97-AF65-F5344CB8AC3E}">
        <p14:creationId xmlns:p14="http://schemas.microsoft.com/office/powerpoint/2010/main" val="3736643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16</a:t>
            </a:fld>
            <a:endParaRPr kumimoji="1" lang="zh-CN" altLang="en-US"/>
          </a:p>
        </p:txBody>
      </p:sp>
    </p:spTree>
    <p:extLst>
      <p:ext uri="{BB962C8B-B14F-4D97-AF65-F5344CB8AC3E}">
        <p14:creationId xmlns:p14="http://schemas.microsoft.com/office/powerpoint/2010/main" val="3216422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17</a:t>
            </a:fld>
            <a:endParaRPr kumimoji="1" lang="zh-CN" altLang="en-US"/>
          </a:p>
        </p:txBody>
      </p:sp>
    </p:spTree>
    <p:extLst>
      <p:ext uri="{BB962C8B-B14F-4D97-AF65-F5344CB8AC3E}">
        <p14:creationId xmlns:p14="http://schemas.microsoft.com/office/powerpoint/2010/main" val="7769484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18</a:t>
            </a:fld>
            <a:endParaRPr kumimoji="1" lang="zh-CN" altLang="en-US"/>
          </a:p>
        </p:txBody>
      </p:sp>
    </p:spTree>
    <p:extLst>
      <p:ext uri="{BB962C8B-B14F-4D97-AF65-F5344CB8AC3E}">
        <p14:creationId xmlns:p14="http://schemas.microsoft.com/office/powerpoint/2010/main" val="30714465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19</a:t>
            </a:fld>
            <a:endParaRPr kumimoji="1" lang="zh-CN" altLang="en-US"/>
          </a:p>
        </p:txBody>
      </p:sp>
    </p:spTree>
    <p:extLst>
      <p:ext uri="{BB962C8B-B14F-4D97-AF65-F5344CB8AC3E}">
        <p14:creationId xmlns:p14="http://schemas.microsoft.com/office/powerpoint/2010/main" val="485327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a:t>
            </a:fld>
            <a:endParaRPr kumimoji="1" lang="zh-CN" altLang="en-US"/>
          </a:p>
        </p:txBody>
      </p:sp>
    </p:spTree>
    <p:extLst>
      <p:ext uri="{BB962C8B-B14F-4D97-AF65-F5344CB8AC3E}">
        <p14:creationId xmlns:p14="http://schemas.microsoft.com/office/powerpoint/2010/main" val="1733246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20</a:t>
            </a:fld>
            <a:endParaRPr kumimoji="1" lang="zh-CN" altLang="en-US"/>
          </a:p>
        </p:txBody>
      </p:sp>
    </p:spTree>
    <p:extLst>
      <p:ext uri="{BB962C8B-B14F-4D97-AF65-F5344CB8AC3E}">
        <p14:creationId xmlns:p14="http://schemas.microsoft.com/office/powerpoint/2010/main" val="4024054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21</a:t>
            </a:fld>
            <a:endParaRPr kumimoji="1" lang="zh-CN" altLang="en-US"/>
          </a:p>
        </p:txBody>
      </p:sp>
    </p:spTree>
    <p:extLst>
      <p:ext uri="{BB962C8B-B14F-4D97-AF65-F5344CB8AC3E}">
        <p14:creationId xmlns:p14="http://schemas.microsoft.com/office/powerpoint/2010/main" val="9645883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22</a:t>
            </a:fld>
            <a:endParaRPr kumimoji="1" lang="zh-CN" altLang="en-US"/>
          </a:p>
        </p:txBody>
      </p:sp>
    </p:spTree>
    <p:extLst>
      <p:ext uri="{BB962C8B-B14F-4D97-AF65-F5344CB8AC3E}">
        <p14:creationId xmlns:p14="http://schemas.microsoft.com/office/powerpoint/2010/main" val="908632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23</a:t>
            </a:fld>
            <a:endParaRPr kumimoji="1" lang="zh-CN" altLang="en-US"/>
          </a:p>
        </p:txBody>
      </p:sp>
    </p:spTree>
    <p:extLst>
      <p:ext uri="{BB962C8B-B14F-4D97-AF65-F5344CB8AC3E}">
        <p14:creationId xmlns:p14="http://schemas.microsoft.com/office/powerpoint/2010/main" val="1348029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24</a:t>
            </a:fld>
            <a:endParaRPr kumimoji="1" lang="zh-CN" altLang="en-US"/>
          </a:p>
        </p:txBody>
      </p:sp>
    </p:spTree>
    <p:extLst>
      <p:ext uri="{BB962C8B-B14F-4D97-AF65-F5344CB8AC3E}">
        <p14:creationId xmlns:p14="http://schemas.microsoft.com/office/powerpoint/2010/main" val="41340140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25</a:t>
            </a:fld>
            <a:endParaRPr kumimoji="1" lang="zh-CN" altLang="en-US"/>
          </a:p>
        </p:txBody>
      </p:sp>
    </p:spTree>
    <p:extLst>
      <p:ext uri="{BB962C8B-B14F-4D97-AF65-F5344CB8AC3E}">
        <p14:creationId xmlns:p14="http://schemas.microsoft.com/office/powerpoint/2010/main" val="9045912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26</a:t>
            </a:fld>
            <a:endParaRPr kumimoji="1" lang="zh-CN" altLang="en-US"/>
          </a:p>
        </p:txBody>
      </p:sp>
    </p:spTree>
    <p:extLst>
      <p:ext uri="{BB962C8B-B14F-4D97-AF65-F5344CB8AC3E}">
        <p14:creationId xmlns:p14="http://schemas.microsoft.com/office/powerpoint/2010/main" val="29355857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27</a:t>
            </a:fld>
            <a:endParaRPr kumimoji="1" lang="zh-CN" altLang="en-US"/>
          </a:p>
        </p:txBody>
      </p:sp>
    </p:spTree>
    <p:extLst>
      <p:ext uri="{BB962C8B-B14F-4D97-AF65-F5344CB8AC3E}">
        <p14:creationId xmlns:p14="http://schemas.microsoft.com/office/powerpoint/2010/main" val="2767994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28</a:t>
            </a:fld>
            <a:endParaRPr kumimoji="1" lang="zh-CN" altLang="en-US"/>
          </a:p>
        </p:txBody>
      </p:sp>
    </p:spTree>
    <p:extLst>
      <p:ext uri="{BB962C8B-B14F-4D97-AF65-F5344CB8AC3E}">
        <p14:creationId xmlns:p14="http://schemas.microsoft.com/office/powerpoint/2010/main" val="23664913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29</a:t>
            </a:fld>
            <a:endParaRPr kumimoji="1" lang="zh-CN" altLang="en-US"/>
          </a:p>
        </p:txBody>
      </p:sp>
    </p:spTree>
    <p:extLst>
      <p:ext uri="{BB962C8B-B14F-4D97-AF65-F5344CB8AC3E}">
        <p14:creationId xmlns:p14="http://schemas.microsoft.com/office/powerpoint/2010/main" val="859066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3</a:t>
            </a:fld>
            <a:endParaRPr kumimoji="1" lang="zh-CN" altLang="en-US"/>
          </a:p>
        </p:txBody>
      </p:sp>
    </p:spTree>
    <p:extLst>
      <p:ext uri="{BB962C8B-B14F-4D97-AF65-F5344CB8AC3E}">
        <p14:creationId xmlns:p14="http://schemas.microsoft.com/office/powerpoint/2010/main" val="12124484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30</a:t>
            </a:fld>
            <a:endParaRPr kumimoji="1" lang="zh-CN" altLang="en-US"/>
          </a:p>
        </p:txBody>
      </p:sp>
    </p:spTree>
    <p:extLst>
      <p:ext uri="{BB962C8B-B14F-4D97-AF65-F5344CB8AC3E}">
        <p14:creationId xmlns:p14="http://schemas.microsoft.com/office/powerpoint/2010/main" val="11595123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31</a:t>
            </a:fld>
            <a:endParaRPr lang="zh-CN" altLang="en-US"/>
          </a:p>
        </p:txBody>
      </p:sp>
    </p:spTree>
    <p:extLst>
      <p:ext uri="{BB962C8B-B14F-4D97-AF65-F5344CB8AC3E}">
        <p14:creationId xmlns:p14="http://schemas.microsoft.com/office/powerpoint/2010/main" val="3745877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4</a:t>
            </a:fld>
            <a:endParaRPr kumimoji="1" lang="zh-CN" altLang="en-US"/>
          </a:p>
        </p:txBody>
      </p:sp>
    </p:spTree>
    <p:extLst>
      <p:ext uri="{BB962C8B-B14F-4D97-AF65-F5344CB8AC3E}">
        <p14:creationId xmlns:p14="http://schemas.microsoft.com/office/powerpoint/2010/main" val="1398201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5</a:t>
            </a:fld>
            <a:endParaRPr kumimoji="1" lang="zh-CN" altLang="en-US"/>
          </a:p>
        </p:txBody>
      </p:sp>
    </p:spTree>
    <p:extLst>
      <p:ext uri="{BB962C8B-B14F-4D97-AF65-F5344CB8AC3E}">
        <p14:creationId xmlns:p14="http://schemas.microsoft.com/office/powerpoint/2010/main" val="4007029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6</a:t>
            </a:fld>
            <a:endParaRPr kumimoji="1" lang="zh-CN" altLang="en-US"/>
          </a:p>
        </p:txBody>
      </p:sp>
    </p:spTree>
    <p:extLst>
      <p:ext uri="{BB962C8B-B14F-4D97-AF65-F5344CB8AC3E}">
        <p14:creationId xmlns:p14="http://schemas.microsoft.com/office/powerpoint/2010/main" val="1455576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7</a:t>
            </a:fld>
            <a:endParaRPr kumimoji="1" lang="zh-CN" altLang="en-US"/>
          </a:p>
        </p:txBody>
      </p:sp>
    </p:spTree>
    <p:extLst>
      <p:ext uri="{BB962C8B-B14F-4D97-AF65-F5344CB8AC3E}">
        <p14:creationId xmlns:p14="http://schemas.microsoft.com/office/powerpoint/2010/main" val="229506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8</a:t>
            </a:fld>
            <a:endParaRPr kumimoji="1" lang="zh-CN" altLang="en-US"/>
          </a:p>
        </p:txBody>
      </p:sp>
    </p:spTree>
    <p:extLst>
      <p:ext uri="{BB962C8B-B14F-4D97-AF65-F5344CB8AC3E}">
        <p14:creationId xmlns:p14="http://schemas.microsoft.com/office/powerpoint/2010/main" val="3701420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9</a:t>
            </a:fld>
            <a:endParaRPr kumimoji="1" lang="zh-CN" altLang="en-US"/>
          </a:p>
        </p:txBody>
      </p:sp>
    </p:spTree>
    <p:extLst>
      <p:ext uri="{BB962C8B-B14F-4D97-AF65-F5344CB8AC3E}">
        <p14:creationId xmlns:p14="http://schemas.microsoft.com/office/powerpoint/2010/main" val="4150130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1339205"/>
      </p:ext>
    </p:extLst>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8136860" y="4786900"/>
            <a:ext cx="820283" cy="276999"/>
          </a:xfrm>
          <a:prstGeom prst="rect">
            <a:avLst/>
          </a:prstGeom>
        </p:spPr>
        <p:txBody>
          <a:bodyPr lIns="68580" tIns="34290" rIns="68580" bIns="34290"/>
          <a:lstStyle/>
          <a:p>
            <a:pPr algn="ctr">
              <a:defRPr/>
            </a:pPr>
            <a:r>
              <a:rPr lang="zh-CN" altLang="en-US" sz="1200" dirty="0">
                <a:solidFill>
                  <a:schemeClr val="tx1">
                    <a:lumMod val="65000"/>
                    <a:lumOff val="35000"/>
                  </a:schemeClr>
                </a:solidFill>
                <a:latin typeface="微软雅黑" pitchFamily="34" charset="-122"/>
                <a:ea typeface="微软雅黑" pitchFamily="34" charset="-122"/>
              </a:rPr>
              <a:t>第 </a:t>
            </a:r>
            <a:fld id="{2EEF1883-7A0E-4F66-9932-E581691AD397}" type="slidenum">
              <a:rPr lang="zh-CN" altLang="en-US" sz="1200">
                <a:solidFill>
                  <a:schemeClr val="tx1">
                    <a:lumMod val="65000"/>
                    <a:lumOff val="35000"/>
                  </a:schemeClr>
                </a:solidFill>
              </a:rPr>
              <a:pPr algn="ctr">
                <a:defRPr/>
              </a:pPr>
              <a:t>‹#›</a:t>
            </a:fld>
            <a:r>
              <a:rPr lang="zh-CN" altLang="en-US" sz="1200" dirty="0">
                <a:solidFill>
                  <a:schemeClr val="tx1">
                    <a:lumMod val="65000"/>
                    <a:lumOff val="35000"/>
                  </a:schemeClr>
                </a:solidFill>
              </a:rPr>
              <a:t>  </a:t>
            </a:r>
            <a:r>
              <a:rPr lang="zh-CN" altLang="en-US" sz="1200" dirty="0">
                <a:solidFill>
                  <a:schemeClr val="tx1">
                    <a:lumMod val="65000"/>
                    <a:lumOff val="35000"/>
                  </a:schemeClr>
                </a:solidFill>
                <a:latin typeface="微软雅黑" pitchFamily="34" charset="-122"/>
                <a:ea typeface="微软雅黑" pitchFamily="34" charset="-122"/>
              </a:rPr>
              <a:t>页</a:t>
            </a:r>
          </a:p>
        </p:txBody>
      </p:sp>
    </p:spTree>
    <p:extLst>
      <p:ext uri="{BB962C8B-B14F-4D97-AF65-F5344CB8AC3E}">
        <p14:creationId xmlns:p14="http://schemas.microsoft.com/office/powerpoint/2010/main" val="3392802762"/>
      </p:ext>
    </p:extLst>
  </p:cSld>
  <p:clrMapOvr>
    <a:masterClrMapping/>
  </p:clrMapOvr>
  <p:transition spd="slow">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787259"/>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079579"/>
      </p:ext>
    </p:extLst>
  </p:cSld>
  <p:clrMap bg1="lt1" tx1="dk1" bg2="lt2" tx2="dk2" accent1="accent1" accent2="accent2" accent3="accent3" accent4="accent4" accent5="accent5" accent6="accent6" hlink="hlink" folHlink="folHlink"/>
  <p:sldLayoutIdLst>
    <p:sldLayoutId id="2147483718" r:id="rId1"/>
    <p:sldLayoutId id="2147483725" r:id="rId2"/>
    <p:sldLayoutId id="2147483724" r:id="rId3"/>
  </p:sldLayoutIdLst>
  <p:transition spd="slow">
    <p:pull/>
  </p:transition>
  <p:hf hdr="0" dt="0"/>
  <p:txStyles>
    <p:titleStyle>
      <a:lvl1pPr algn="l" defTabSz="685800" rtl="0" eaLnBrk="1" latinLnBrk="0" hangingPunct="1">
        <a:lnSpc>
          <a:spcPct val="90000"/>
        </a:lnSpc>
        <a:spcBef>
          <a:spcPct val="0"/>
        </a:spcBef>
        <a:buNone/>
        <a:defRPr sz="24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267891" indent="-267891" algn="just" defTabSz="685800" rtl="0" eaLnBrk="1" latinLnBrk="0" hangingPunct="1">
        <a:lnSpc>
          <a:spcPct val="110000"/>
        </a:lnSpc>
        <a:spcBef>
          <a:spcPts val="1350"/>
        </a:spcBef>
        <a:spcAft>
          <a:spcPts val="0"/>
        </a:spcAft>
        <a:buClr>
          <a:schemeClr val="accent2">
            <a:lumMod val="75000"/>
          </a:schemeClr>
        </a:buClr>
        <a:buSzPct val="70000"/>
        <a:buFont typeface="Wingdings 2" panose="05020102010507070707" pitchFamily="18" charset="2"/>
        <a:buChar char=""/>
        <a:defRPr sz="1500" kern="1200" baseline="0">
          <a:solidFill>
            <a:srgbClr val="071F65"/>
          </a:solidFill>
          <a:latin typeface="Arial" panose="020B0604020202020204" pitchFamily="34" charset="0"/>
          <a:ea typeface="微软雅黑" panose="020B0503020204020204" pitchFamily="34" charset="-122"/>
          <a:cs typeface="+mn-cs"/>
        </a:defRPr>
      </a:lvl1pPr>
      <a:lvl2pPr marL="267891" indent="-267891" algn="just" defTabSz="685800" rtl="0" eaLnBrk="1" latinLnBrk="0" hangingPunct="1">
        <a:lnSpc>
          <a:spcPct val="130000"/>
        </a:lnSpc>
        <a:spcBef>
          <a:spcPts val="0"/>
        </a:spcBef>
        <a:spcAft>
          <a:spcPts val="450"/>
        </a:spcAft>
        <a:buClr>
          <a:schemeClr val="accent2">
            <a:lumMod val="60000"/>
            <a:lumOff val="40000"/>
          </a:schemeClr>
        </a:buClr>
        <a:buFont typeface="幼圆" panose="02010509060101010101" pitchFamily="49" charset="-122"/>
        <a:buChar char=" "/>
        <a:defRPr sz="1200" kern="1200" baseline="0">
          <a:solidFill>
            <a:srgbClr val="071F65"/>
          </a:solidFill>
          <a:latin typeface="幼圆" panose="02010509060101010101" pitchFamily="49" charset="-122"/>
          <a:ea typeface="幼圆" panose="02010509060101010101" pitchFamily="49"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8.130.82.204/"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hyperlink" Target="https://www.wangztblog.com/" TargetMode="Externa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3.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3" name="矩形 2">
            <a:extLst>
              <a:ext uri="{FF2B5EF4-FFF2-40B4-BE49-F238E27FC236}">
                <a16:creationId xmlns:a16="http://schemas.microsoft.com/office/drawing/2014/main" id="{1BCFB308-C501-F1D6-2ECC-30F5CF951479}"/>
              </a:ext>
            </a:extLst>
          </p:cNvPr>
          <p:cNvSpPr/>
          <p:nvPr/>
        </p:nvSpPr>
        <p:spPr>
          <a:xfrm>
            <a:off x="574866" y="2454905"/>
            <a:ext cx="8318732" cy="394339"/>
          </a:xfrm>
          <a:prstGeom prst="rect">
            <a:avLst/>
          </a:prstGeom>
        </p:spPr>
        <p:txBody>
          <a:bodyPr wrap="square" lIns="68580" tIns="34290" rIns="68580" bIns="34290">
            <a:spAutoFit/>
          </a:bodyPr>
          <a:lstStyle/>
          <a:p>
            <a:pPr algn="ctr">
              <a:lnSpc>
                <a:spcPct val="150000"/>
              </a:lnSpc>
              <a:spcBef>
                <a:spcPct val="0"/>
              </a:spcBef>
            </a:pPr>
            <a:r>
              <a:rPr lang="en-US" altLang="zh-CN" sz="1600" b="1" dirty="0">
                <a:solidFill>
                  <a:schemeClr val="bg1"/>
                </a:solidFill>
                <a:latin typeface="Times New Roman" panose="02020603050405020304" pitchFamily="18" charset="0"/>
                <a:ea typeface="+mj-ea"/>
                <a:cs typeface="Times New Roman" panose="02020603050405020304" pitchFamily="18" charset="0"/>
              </a:rPr>
              <a:t>Design and implementation of back-end system of private parking space sharing platform</a:t>
            </a:r>
            <a:endParaRPr lang="zh-CN" altLang="en-US" sz="1600" b="1" dirty="0">
              <a:solidFill>
                <a:schemeClr val="bg1"/>
              </a:solidFill>
              <a:latin typeface="Times New Roman" panose="02020603050405020304" pitchFamily="18" charset="0"/>
              <a:ea typeface="+mj-ea"/>
              <a:cs typeface="Times New Roman" panose="02020603050405020304" pitchFamily="18" charset="0"/>
            </a:endParaRP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81348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私家车位共享平台后端系统的设计与实现</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1098755" y="2440508"/>
            <a:ext cx="72709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7086785"/>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14" presetClass="entr" presetSubtype="1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horizontal)">
                                      <p:cBhvr>
                                        <p:cTn id="21" dur="500"/>
                                        <p:tgtEl>
                                          <p:spTgt spid="3"/>
                                        </p:tgtEl>
                                      </p:cBhvr>
                                    </p:animEffect>
                                  </p:childTnLst>
                                </p:cTn>
                              </p:par>
                            </p:childTnLst>
                          </p:cTn>
                        </p:par>
                        <p:par>
                          <p:cTn id="22" fill="hold">
                            <p:stCondLst>
                              <p:cond delay="2500"/>
                            </p:stCondLst>
                            <p:childTnLst>
                              <p:par>
                                <p:cTn id="23" presetID="2" presetClass="entr" presetSubtype="2"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2" presetClass="entr" presetSubtype="2" fill="hold" grpId="0" nodeType="after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fill="hold"/>
                                        <p:tgtEl>
                                          <p:spTgt spid="2"/>
                                        </p:tgtEl>
                                        <p:attrNameLst>
                                          <p:attrName>ppt_x</p:attrName>
                                        </p:attrNameLst>
                                      </p:cBhvr>
                                      <p:tavLst>
                                        <p:tav tm="0">
                                          <p:val>
                                            <p:strVal val="1+#ppt_w/2"/>
                                          </p:val>
                                        </p:tav>
                                        <p:tav tm="100000">
                                          <p:val>
                                            <p:strVal val="#ppt_x"/>
                                          </p:val>
                                        </p:tav>
                                      </p:tavLst>
                                    </p:anim>
                                    <p:anim calcmode="lin" valueType="num">
                                      <p:cBhvr additive="base">
                                        <p:cTn id="3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非功能性需求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B1C0F3D-4FD5-AB4B-D130-76CF9D0BA82E}"/>
              </a:ext>
            </a:extLst>
          </p:cNvPr>
          <p:cNvGrpSpPr/>
          <p:nvPr/>
        </p:nvGrpSpPr>
        <p:grpSpPr>
          <a:xfrm>
            <a:off x="3509458" y="1507528"/>
            <a:ext cx="2118437" cy="2126534"/>
            <a:chOff x="3325813" y="1973262"/>
            <a:chExt cx="2492375" cy="2501901"/>
          </a:xfrm>
        </p:grpSpPr>
        <p:sp>
          <p:nvSpPr>
            <p:cNvPr id="3" name="Freeform 5">
              <a:extLst>
                <a:ext uri="{FF2B5EF4-FFF2-40B4-BE49-F238E27FC236}">
                  <a16:creationId xmlns:a16="http://schemas.microsoft.com/office/drawing/2014/main" id="{42247ABC-8E92-3D73-1138-8331D46D393F}"/>
                </a:ext>
              </a:extLst>
            </p:cNvPr>
            <p:cNvSpPr>
              <a:spLocks/>
            </p:cNvSpPr>
            <p:nvPr/>
          </p:nvSpPr>
          <p:spPr bwMode="auto">
            <a:xfrm>
              <a:off x="3325813" y="3276600"/>
              <a:ext cx="1193800" cy="1198563"/>
            </a:xfrm>
            <a:custGeom>
              <a:avLst/>
              <a:gdLst>
                <a:gd name="T0" fmla="*/ 1809 w 4497"/>
                <a:gd name="T1" fmla="*/ 3511 h 4497"/>
                <a:gd name="T2" fmla="*/ 986 w 4497"/>
                <a:gd name="T3" fmla="*/ 3511 h 4497"/>
                <a:gd name="T4" fmla="*/ 986 w 4497"/>
                <a:gd name="T5" fmla="*/ 2687 h 4497"/>
                <a:gd name="T6" fmla="*/ 0 w 4497"/>
                <a:gd name="T7" fmla="*/ 0 h 4497"/>
                <a:gd name="T8" fmla="*/ 1873 w 4497"/>
                <a:gd name="T9" fmla="*/ 0 h 4497"/>
                <a:gd name="T10" fmla="*/ 2721 w 4497"/>
                <a:gd name="T11" fmla="*/ 1776 h 4497"/>
                <a:gd name="T12" fmla="*/ 4497 w 4497"/>
                <a:gd name="T13" fmla="*/ 2624 h 4497"/>
                <a:gd name="T14" fmla="*/ 4497 w 4497"/>
                <a:gd name="T15" fmla="*/ 4497 h 4497"/>
                <a:gd name="T16" fmla="*/ 1809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1809" y="3511"/>
                  </a:moveTo>
                  <a:lnTo>
                    <a:pt x="986" y="3511"/>
                  </a:lnTo>
                  <a:lnTo>
                    <a:pt x="986" y="2687"/>
                  </a:lnTo>
                  <a:cubicBezTo>
                    <a:pt x="369" y="1896"/>
                    <a:pt x="40" y="953"/>
                    <a:pt x="0" y="0"/>
                  </a:cubicBezTo>
                  <a:lnTo>
                    <a:pt x="1873" y="0"/>
                  </a:lnTo>
                  <a:cubicBezTo>
                    <a:pt x="1938" y="644"/>
                    <a:pt x="2222" y="1276"/>
                    <a:pt x="2721" y="1776"/>
                  </a:cubicBezTo>
                  <a:cubicBezTo>
                    <a:pt x="3221" y="2275"/>
                    <a:pt x="3853" y="2558"/>
                    <a:pt x="4497" y="2624"/>
                  </a:cubicBezTo>
                  <a:lnTo>
                    <a:pt x="4497" y="4497"/>
                  </a:lnTo>
                  <a:cubicBezTo>
                    <a:pt x="3544" y="4457"/>
                    <a:pt x="2601" y="4128"/>
                    <a:pt x="1809" y="35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6">
              <a:extLst>
                <a:ext uri="{FF2B5EF4-FFF2-40B4-BE49-F238E27FC236}">
                  <a16:creationId xmlns:a16="http://schemas.microsoft.com/office/drawing/2014/main" id="{FBBB1BE0-2BDF-008D-E282-565EE9A2B9B8}"/>
                </a:ext>
              </a:extLst>
            </p:cNvPr>
            <p:cNvSpPr>
              <a:spLocks/>
            </p:cNvSpPr>
            <p:nvPr/>
          </p:nvSpPr>
          <p:spPr bwMode="auto">
            <a:xfrm>
              <a:off x="3325813" y="1973262"/>
              <a:ext cx="1193800" cy="1196975"/>
            </a:xfrm>
            <a:custGeom>
              <a:avLst/>
              <a:gdLst>
                <a:gd name="T0" fmla="*/ 986 w 4497"/>
                <a:gd name="T1" fmla="*/ 1809 h 4497"/>
                <a:gd name="T2" fmla="*/ 986 w 4497"/>
                <a:gd name="T3" fmla="*/ 986 h 4497"/>
                <a:gd name="T4" fmla="*/ 1809 w 4497"/>
                <a:gd name="T5" fmla="*/ 986 h 4497"/>
                <a:gd name="T6" fmla="*/ 4497 w 4497"/>
                <a:gd name="T7" fmla="*/ 0 h 4497"/>
                <a:gd name="T8" fmla="*/ 4497 w 4497"/>
                <a:gd name="T9" fmla="*/ 1861 h 4497"/>
                <a:gd name="T10" fmla="*/ 2659 w 4497"/>
                <a:gd name="T11" fmla="*/ 2659 h 4497"/>
                <a:gd name="T12" fmla="*/ 1861 w 4497"/>
                <a:gd name="T13" fmla="*/ 4497 h 4497"/>
                <a:gd name="T14" fmla="*/ 0 w 4497"/>
                <a:gd name="T15" fmla="*/ 4497 h 4497"/>
                <a:gd name="T16" fmla="*/ 986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986" y="1809"/>
                  </a:moveTo>
                  <a:lnTo>
                    <a:pt x="986" y="986"/>
                  </a:lnTo>
                  <a:lnTo>
                    <a:pt x="1809" y="986"/>
                  </a:lnTo>
                  <a:cubicBezTo>
                    <a:pt x="2601" y="369"/>
                    <a:pt x="3544" y="40"/>
                    <a:pt x="4497" y="0"/>
                  </a:cubicBezTo>
                  <a:lnTo>
                    <a:pt x="4497" y="1861"/>
                  </a:lnTo>
                  <a:cubicBezTo>
                    <a:pt x="3824" y="1887"/>
                    <a:pt x="3165" y="2152"/>
                    <a:pt x="2659" y="2659"/>
                  </a:cubicBezTo>
                  <a:cubicBezTo>
                    <a:pt x="2152" y="3165"/>
                    <a:pt x="1887" y="3824"/>
                    <a:pt x="1861" y="4497"/>
                  </a:cubicBezTo>
                  <a:lnTo>
                    <a:pt x="0" y="4497"/>
                  </a:lnTo>
                  <a:cubicBezTo>
                    <a:pt x="40" y="3544"/>
                    <a:pt x="369" y="2601"/>
                    <a:pt x="986" y="1809"/>
                  </a:cubicBez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Freeform 7">
              <a:extLst>
                <a:ext uri="{FF2B5EF4-FFF2-40B4-BE49-F238E27FC236}">
                  <a16:creationId xmlns:a16="http://schemas.microsoft.com/office/drawing/2014/main" id="{1518147E-A3CA-3E7D-10FA-3E788682D45C}"/>
                </a:ext>
              </a:extLst>
            </p:cNvPr>
            <p:cNvSpPr>
              <a:spLocks/>
            </p:cNvSpPr>
            <p:nvPr/>
          </p:nvSpPr>
          <p:spPr bwMode="auto">
            <a:xfrm>
              <a:off x="4624388" y="3276600"/>
              <a:ext cx="1193800" cy="1198563"/>
            </a:xfrm>
            <a:custGeom>
              <a:avLst/>
              <a:gdLst>
                <a:gd name="T0" fmla="*/ 3511 w 4497"/>
                <a:gd name="T1" fmla="*/ 3511 h 4497"/>
                <a:gd name="T2" fmla="*/ 2687 w 4497"/>
                <a:gd name="T3" fmla="*/ 3511 h 4497"/>
                <a:gd name="T4" fmla="*/ 0 w 4497"/>
                <a:gd name="T5" fmla="*/ 4497 h 4497"/>
                <a:gd name="T6" fmla="*/ 0 w 4497"/>
                <a:gd name="T7" fmla="*/ 2636 h 4497"/>
                <a:gd name="T8" fmla="*/ 1838 w 4497"/>
                <a:gd name="T9" fmla="*/ 1838 h 4497"/>
                <a:gd name="T10" fmla="*/ 2636 w 4497"/>
                <a:gd name="T11" fmla="*/ 0 h 4497"/>
                <a:gd name="T12" fmla="*/ 4497 w 4497"/>
                <a:gd name="T13" fmla="*/ 0 h 4497"/>
                <a:gd name="T14" fmla="*/ 3511 w 4497"/>
                <a:gd name="T15" fmla="*/ 2687 h 4497"/>
                <a:gd name="T16" fmla="*/ 3511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3511"/>
                  </a:moveTo>
                  <a:lnTo>
                    <a:pt x="2687" y="3511"/>
                  </a:lnTo>
                  <a:cubicBezTo>
                    <a:pt x="1896" y="4128"/>
                    <a:pt x="953" y="4457"/>
                    <a:pt x="0" y="4497"/>
                  </a:cubicBezTo>
                  <a:lnTo>
                    <a:pt x="0" y="2636"/>
                  </a:lnTo>
                  <a:cubicBezTo>
                    <a:pt x="673" y="2610"/>
                    <a:pt x="1332" y="2345"/>
                    <a:pt x="1838" y="1838"/>
                  </a:cubicBezTo>
                  <a:cubicBezTo>
                    <a:pt x="2345" y="1332"/>
                    <a:pt x="2610" y="673"/>
                    <a:pt x="2636" y="0"/>
                  </a:cubicBezTo>
                  <a:lnTo>
                    <a:pt x="4497" y="0"/>
                  </a:lnTo>
                  <a:cubicBezTo>
                    <a:pt x="4457" y="953"/>
                    <a:pt x="4128" y="1896"/>
                    <a:pt x="3511" y="2687"/>
                  </a:cubicBezTo>
                  <a:lnTo>
                    <a:pt x="3511" y="3511"/>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8">
              <a:extLst>
                <a:ext uri="{FF2B5EF4-FFF2-40B4-BE49-F238E27FC236}">
                  <a16:creationId xmlns:a16="http://schemas.microsoft.com/office/drawing/2014/main" id="{229C6B67-14AB-986A-A2E9-13A7DB29A0FD}"/>
                </a:ext>
              </a:extLst>
            </p:cNvPr>
            <p:cNvSpPr>
              <a:spLocks/>
            </p:cNvSpPr>
            <p:nvPr/>
          </p:nvSpPr>
          <p:spPr bwMode="auto">
            <a:xfrm>
              <a:off x="4624388" y="1973262"/>
              <a:ext cx="1193800" cy="1196975"/>
            </a:xfrm>
            <a:custGeom>
              <a:avLst/>
              <a:gdLst>
                <a:gd name="T0" fmla="*/ 3511 w 4497"/>
                <a:gd name="T1" fmla="*/ 1809 h 4497"/>
                <a:gd name="T2" fmla="*/ 4497 w 4497"/>
                <a:gd name="T3" fmla="*/ 4497 h 4497"/>
                <a:gd name="T4" fmla="*/ 2624 w 4497"/>
                <a:gd name="T5" fmla="*/ 4497 h 4497"/>
                <a:gd name="T6" fmla="*/ 1776 w 4497"/>
                <a:gd name="T7" fmla="*/ 2721 h 4497"/>
                <a:gd name="T8" fmla="*/ 0 w 4497"/>
                <a:gd name="T9" fmla="*/ 1873 h 4497"/>
                <a:gd name="T10" fmla="*/ 0 w 4497"/>
                <a:gd name="T11" fmla="*/ 0 h 4497"/>
                <a:gd name="T12" fmla="*/ 2687 w 4497"/>
                <a:gd name="T13" fmla="*/ 986 h 4497"/>
                <a:gd name="T14" fmla="*/ 3511 w 4497"/>
                <a:gd name="T15" fmla="*/ 986 h 4497"/>
                <a:gd name="T16" fmla="*/ 3511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1809"/>
                  </a:moveTo>
                  <a:cubicBezTo>
                    <a:pt x="4128" y="2601"/>
                    <a:pt x="4457" y="3544"/>
                    <a:pt x="4497" y="4497"/>
                  </a:cubicBezTo>
                  <a:lnTo>
                    <a:pt x="2624" y="4497"/>
                  </a:lnTo>
                  <a:cubicBezTo>
                    <a:pt x="2558" y="3853"/>
                    <a:pt x="2275" y="3221"/>
                    <a:pt x="1776" y="2721"/>
                  </a:cubicBezTo>
                  <a:cubicBezTo>
                    <a:pt x="1276" y="2222"/>
                    <a:pt x="644" y="1938"/>
                    <a:pt x="0" y="1873"/>
                  </a:cubicBezTo>
                  <a:lnTo>
                    <a:pt x="0" y="0"/>
                  </a:lnTo>
                  <a:cubicBezTo>
                    <a:pt x="953" y="40"/>
                    <a:pt x="1896" y="369"/>
                    <a:pt x="2687" y="986"/>
                  </a:cubicBezTo>
                  <a:lnTo>
                    <a:pt x="3511" y="986"/>
                  </a:lnTo>
                  <a:lnTo>
                    <a:pt x="3511" y="1809"/>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7" name="TextBox 50">
              <a:extLst>
                <a:ext uri="{FF2B5EF4-FFF2-40B4-BE49-F238E27FC236}">
                  <a16:creationId xmlns:a16="http://schemas.microsoft.com/office/drawing/2014/main" id="{656D339E-58F3-483D-5C3C-3B1FBB75F60C}"/>
                </a:ext>
              </a:extLst>
            </p:cNvPr>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1</a:t>
              </a:r>
              <a:endParaRPr lang="zh-CN" altLang="en-US" sz="2200" b="1" dirty="0">
                <a:solidFill>
                  <a:schemeClr val="bg1"/>
                </a:solidFill>
                <a:latin typeface="微软雅黑" pitchFamily="34" charset="-122"/>
                <a:ea typeface="微软雅黑" pitchFamily="34" charset="-122"/>
              </a:endParaRPr>
            </a:p>
          </p:txBody>
        </p:sp>
        <p:sp>
          <p:nvSpPr>
            <p:cNvPr id="8" name="TextBox 36">
              <a:extLst>
                <a:ext uri="{FF2B5EF4-FFF2-40B4-BE49-F238E27FC236}">
                  <a16:creationId xmlns:a16="http://schemas.microsoft.com/office/drawing/2014/main" id="{A6A267EC-5C3F-3DC1-D55A-1D2346261664}"/>
                </a:ext>
              </a:extLst>
            </p:cNvPr>
            <p:cNvSpPr txBox="1"/>
            <p:nvPr/>
          </p:nvSpPr>
          <p:spPr>
            <a:xfrm>
              <a:off x="5251579"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2</a:t>
              </a:r>
              <a:endParaRPr lang="zh-CN" altLang="en-US" sz="2200" b="1" dirty="0">
                <a:solidFill>
                  <a:schemeClr val="bg1"/>
                </a:solidFill>
                <a:latin typeface="微软雅黑" pitchFamily="34" charset="-122"/>
                <a:ea typeface="微软雅黑" pitchFamily="34" charset="-122"/>
              </a:endParaRPr>
            </a:p>
          </p:txBody>
        </p:sp>
        <p:sp>
          <p:nvSpPr>
            <p:cNvPr id="9" name="TextBox 34">
              <a:extLst>
                <a:ext uri="{FF2B5EF4-FFF2-40B4-BE49-F238E27FC236}">
                  <a16:creationId xmlns:a16="http://schemas.microsoft.com/office/drawing/2014/main" id="{576639F1-FF9A-194D-E725-29FD10375206}"/>
                </a:ext>
              </a:extLst>
            </p:cNvPr>
            <p:cNvSpPr txBox="1"/>
            <p:nvPr/>
          </p:nvSpPr>
          <p:spPr>
            <a:xfrm>
              <a:off x="3786883"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4</a:t>
              </a:r>
              <a:endParaRPr lang="zh-CN" altLang="en-US" sz="2200" b="1" dirty="0">
                <a:solidFill>
                  <a:schemeClr val="bg1"/>
                </a:solidFill>
                <a:latin typeface="微软雅黑" pitchFamily="34" charset="-122"/>
                <a:ea typeface="微软雅黑" pitchFamily="34" charset="-122"/>
              </a:endParaRPr>
            </a:p>
          </p:txBody>
        </p:sp>
        <p:sp>
          <p:nvSpPr>
            <p:cNvPr id="10" name="TextBox 32">
              <a:extLst>
                <a:ext uri="{FF2B5EF4-FFF2-40B4-BE49-F238E27FC236}">
                  <a16:creationId xmlns:a16="http://schemas.microsoft.com/office/drawing/2014/main" id="{E261D0AD-D63C-D296-EA66-73C07D2F72BB}"/>
                </a:ext>
              </a:extLst>
            </p:cNvPr>
            <p:cNvSpPr txBox="1"/>
            <p:nvPr/>
          </p:nvSpPr>
          <p:spPr>
            <a:xfrm>
              <a:off x="5251579"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3</a:t>
              </a:r>
              <a:endParaRPr lang="zh-CN" altLang="en-US" sz="2200" b="1" dirty="0">
                <a:solidFill>
                  <a:schemeClr val="bg1"/>
                </a:solidFill>
                <a:latin typeface="微软雅黑" pitchFamily="34" charset="-122"/>
                <a:ea typeface="微软雅黑" pitchFamily="34" charset="-122"/>
              </a:endParaRPr>
            </a:p>
          </p:txBody>
        </p:sp>
      </p:grpSp>
      <p:grpSp>
        <p:nvGrpSpPr>
          <p:cNvPr id="12" name="组合 11">
            <a:extLst>
              <a:ext uri="{FF2B5EF4-FFF2-40B4-BE49-F238E27FC236}">
                <a16:creationId xmlns:a16="http://schemas.microsoft.com/office/drawing/2014/main" id="{5825CF21-21E4-F814-182C-057DA684B55C}"/>
              </a:ext>
            </a:extLst>
          </p:cNvPr>
          <p:cNvGrpSpPr/>
          <p:nvPr/>
        </p:nvGrpSpPr>
        <p:grpSpPr>
          <a:xfrm>
            <a:off x="908168" y="1174994"/>
            <a:ext cx="2719452" cy="777535"/>
            <a:chOff x="2954339" y="1279908"/>
            <a:chExt cx="7162269" cy="731770"/>
          </a:xfrm>
        </p:grpSpPr>
        <p:sp>
          <p:nvSpPr>
            <p:cNvPr id="13" name="矩形 12">
              <a:extLst>
                <a:ext uri="{FF2B5EF4-FFF2-40B4-BE49-F238E27FC236}">
                  <a16:creationId xmlns:a16="http://schemas.microsoft.com/office/drawing/2014/main" id="{251870C7-4AE1-470C-B2C8-419A00978E93}"/>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合理的架构、细化功能、动态验证码</a:t>
              </a:r>
              <a:endParaRPr lang="en-US" altLang="zh-CN" sz="1200" dirty="0">
                <a:latin typeface="思源黑体 CN Normal" panose="020B0400000000000000" pitchFamily="34" charset="-122"/>
                <a:ea typeface="思源黑体 CN Normal" panose="020B0400000000000000" pitchFamily="34" charset="-122"/>
              </a:endParaRPr>
            </a:p>
          </p:txBody>
        </p:sp>
        <p:sp>
          <p:nvSpPr>
            <p:cNvPr id="14" name="矩形 13">
              <a:extLst>
                <a:ext uri="{FF2B5EF4-FFF2-40B4-BE49-F238E27FC236}">
                  <a16:creationId xmlns:a16="http://schemas.microsoft.com/office/drawing/2014/main" id="{278DEA05-2CAA-955E-98FE-F2B524E57072}"/>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安全性</a:t>
              </a:r>
            </a:p>
          </p:txBody>
        </p:sp>
      </p:grpSp>
      <p:grpSp>
        <p:nvGrpSpPr>
          <p:cNvPr id="15" name="组合 14">
            <a:extLst>
              <a:ext uri="{FF2B5EF4-FFF2-40B4-BE49-F238E27FC236}">
                <a16:creationId xmlns:a16="http://schemas.microsoft.com/office/drawing/2014/main" id="{8957C276-4D7E-76E1-9C06-0E15A3CBEB94}"/>
              </a:ext>
            </a:extLst>
          </p:cNvPr>
          <p:cNvGrpSpPr/>
          <p:nvPr/>
        </p:nvGrpSpPr>
        <p:grpSpPr>
          <a:xfrm>
            <a:off x="5716950" y="1174994"/>
            <a:ext cx="2719452" cy="1054534"/>
            <a:chOff x="2954339" y="1279908"/>
            <a:chExt cx="7162269" cy="992465"/>
          </a:xfrm>
        </p:grpSpPr>
        <p:sp>
          <p:nvSpPr>
            <p:cNvPr id="16" name="矩形 15">
              <a:extLst>
                <a:ext uri="{FF2B5EF4-FFF2-40B4-BE49-F238E27FC236}">
                  <a16:creationId xmlns:a16="http://schemas.microsoft.com/office/drawing/2014/main" id="{7BDA61EF-1870-0901-E4A3-2E7E494CBBA9}"/>
                </a:ext>
              </a:extLst>
            </p:cNvPr>
            <p:cNvSpPr>
              <a:spLocks noChangeArrowheads="1"/>
            </p:cNvSpPr>
            <p:nvPr/>
          </p:nvSpPr>
          <p:spPr bwMode="auto">
            <a:xfrm>
              <a:off x="2954339" y="1694800"/>
              <a:ext cx="7162269" cy="577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保障软件在既定时间和条件下完成规定功能的能力</a:t>
              </a:r>
              <a:endParaRPr lang="en-US" altLang="zh-CN" sz="1200" dirty="0">
                <a:latin typeface="思源黑体 CN Normal" panose="020B0400000000000000" pitchFamily="34" charset="-122"/>
                <a:ea typeface="思源黑体 CN Normal" panose="020B0400000000000000" pitchFamily="34" charset="-122"/>
              </a:endParaRPr>
            </a:p>
          </p:txBody>
        </p:sp>
        <p:sp>
          <p:nvSpPr>
            <p:cNvPr id="17" name="矩形 16">
              <a:extLst>
                <a:ext uri="{FF2B5EF4-FFF2-40B4-BE49-F238E27FC236}">
                  <a16:creationId xmlns:a16="http://schemas.microsoft.com/office/drawing/2014/main" id="{82EDE972-D401-4219-C060-F924D45432FC}"/>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可靠性</a:t>
              </a:r>
            </a:p>
          </p:txBody>
        </p:sp>
      </p:grpSp>
      <p:grpSp>
        <p:nvGrpSpPr>
          <p:cNvPr id="18" name="组合 17">
            <a:extLst>
              <a:ext uri="{FF2B5EF4-FFF2-40B4-BE49-F238E27FC236}">
                <a16:creationId xmlns:a16="http://schemas.microsoft.com/office/drawing/2014/main" id="{6A6DE9A1-6355-E2BC-6D73-C01491E6D38C}"/>
              </a:ext>
            </a:extLst>
          </p:cNvPr>
          <p:cNvGrpSpPr/>
          <p:nvPr/>
        </p:nvGrpSpPr>
        <p:grpSpPr>
          <a:xfrm>
            <a:off x="5801797" y="3176701"/>
            <a:ext cx="2719452" cy="1054533"/>
            <a:chOff x="2954339" y="1279908"/>
            <a:chExt cx="7162269" cy="992464"/>
          </a:xfrm>
        </p:grpSpPr>
        <p:sp>
          <p:nvSpPr>
            <p:cNvPr id="19" name="矩形 18">
              <a:extLst>
                <a:ext uri="{FF2B5EF4-FFF2-40B4-BE49-F238E27FC236}">
                  <a16:creationId xmlns:a16="http://schemas.microsoft.com/office/drawing/2014/main" id="{E4BB131D-87EF-6D8B-C84A-A2F8F3545597}"/>
                </a:ext>
              </a:extLst>
            </p:cNvPr>
            <p:cNvSpPr>
              <a:spLocks noChangeArrowheads="1"/>
            </p:cNvSpPr>
            <p:nvPr/>
          </p:nvSpPr>
          <p:spPr bwMode="auto">
            <a:xfrm>
              <a:off x="2954339" y="1694800"/>
              <a:ext cx="7162269" cy="577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视图命令的表现方式始终保持一致，使用户界面简单直观</a:t>
              </a:r>
              <a:endParaRPr lang="en-US" altLang="zh-CN" sz="1200" dirty="0">
                <a:latin typeface="思源黑体 CN Normal" panose="020B0400000000000000" pitchFamily="34" charset="-122"/>
                <a:ea typeface="思源黑体 CN Normal" panose="020B0400000000000000" pitchFamily="34" charset="-122"/>
              </a:endParaRPr>
            </a:p>
          </p:txBody>
        </p:sp>
        <p:sp>
          <p:nvSpPr>
            <p:cNvPr id="20" name="矩形 19">
              <a:extLst>
                <a:ext uri="{FF2B5EF4-FFF2-40B4-BE49-F238E27FC236}">
                  <a16:creationId xmlns:a16="http://schemas.microsoft.com/office/drawing/2014/main" id="{4196E057-F41A-72F6-28DA-EBFCC4139E56}"/>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易使用性</a:t>
              </a:r>
            </a:p>
          </p:txBody>
        </p:sp>
      </p:grpSp>
      <p:grpSp>
        <p:nvGrpSpPr>
          <p:cNvPr id="21" name="组合 20">
            <a:extLst>
              <a:ext uri="{FF2B5EF4-FFF2-40B4-BE49-F238E27FC236}">
                <a16:creationId xmlns:a16="http://schemas.microsoft.com/office/drawing/2014/main" id="{8504ACC3-FF55-2B5F-9752-8828CBA64F77}"/>
              </a:ext>
            </a:extLst>
          </p:cNvPr>
          <p:cNvGrpSpPr/>
          <p:nvPr/>
        </p:nvGrpSpPr>
        <p:grpSpPr>
          <a:xfrm>
            <a:off x="915354" y="3245294"/>
            <a:ext cx="2719452" cy="777535"/>
            <a:chOff x="2954339" y="1279908"/>
            <a:chExt cx="7162269" cy="731770"/>
          </a:xfrm>
        </p:grpSpPr>
        <p:sp>
          <p:nvSpPr>
            <p:cNvPr id="22" name="矩形 21">
              <a:extLst>
                <a:ext uri="{FF2B5EF4-FFF2-40B4-BE49-F238E27FC236}">
                  <a16:creationId xmlns:a16="http://schemas.microsoft.com/office/drawing/2014/main" id="{C1DC4D3E-ED78-DC1C-A0FB-3183518F6E1B}"/>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b="1" dirty="0">
                  <a:latin typeface="思源黑体 CN Normal" panose="020B0400000000000000" pitchFamily="34" charset="-122"/>
                  <a:ea typeface="思源黑体 CN Normal" panose="020B0400000000000000" pitchFamily="34" charset="-122"/>
                </a:rPr>
                <a:t>动态路由、权限绑定</a:t>
              </a:r>
              <a:endParaRPr lang="en-US" altLang="zh-CN" sz="1200" b="1" dirty="0">
                <a:latin typeface="思源黑体 CN Normal" panose="020B0400000000000000" pitchFamily="34" charset="-122"/>
                <a:ea typeface="思源黑体 CN Normal" panose="020B0400000000000000" pitchFamily="34" charset="-122"/>
              </a:endParaRPr>
            </a:p>
          </p:txBody>
        </p:sp>
        <p:sp>
          <p:nvSpPr>
            <p:cNvPr id="23" name="矩形 22">
              <a:extLst>
                <a:ext uri="{FF2B5EF4-FFF2-40B4-BE49-F238E27FC236}">
                  <a16:creationId xmlns:a16="http://schemas.microsoft.com/office/drawing/2014/main" id="{2C2F533E-23EF-A8D4-66AD-FB49D0BE19C7}"/>
                </a:ext>
              </a:extLst>
            </p:cNvPr>
            <p:cNvSpPr/>
            <p:nvPr/>
          </p:nvSpPr>
          <p:spPr>
            <a:xfrm>
              <a:off x="2963093" y="1279908"/>
              <a:ext cx="5992135"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可维护性及可拓展性</a:t>
              </a:r>
            </a:p>
          </p:txBody>
        </p:sp>
      </p:grpSp>
    </p:spTree>
    <p:extLst>
      <p:ext uri="{BB962C8B-B14F-4D97-AF65-F5344CB8AC3E}">
        <p14:creationId xmlns:p14="http://schemas.microsoft.com/office/powerpoint/2010/main" val="85635129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8" presetClass="emph" presetSubtype="0" fill="hold" nodeType="withEffect">
                                  <p:stCondLst>
                                    <p:cond delay="0"/>
                                  </p:stCondLst>
                                  <p:childTnLst>
                                    <p:animRot by="21600000">
                                      <p:cBhvr>
                                        <p:cTn id="20" dur="1000" fill="hold"/>
                                        <p:tgtEl>
                                          <p:spTgt spid="2"/>
                                        </p:tgtEl>
                                        <p:attrNameLst>
                                          <p:attrName>r</p:attrName>
                                        </p:attrNameLst>
                                      </p:cBhvr>
                                    </p:animRot>
                                  </p:childTnLst>
                                </p:cTn>
                              </p:par>
                            </p:childTnLst>
                          </p:cTn>
                        </p:par>
                        <p:par>
                          <p:cTn id="21" fill="hold">
                            <p:stCondLst>
                              <p:cond delay="2000"/>
                            </p:stCondLst>
                            <p:childTnLst>
                              <p:par>
                                <p:cTn id="22" presetID="18" presetClass="entr" presetSubtype="6"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strips(downRight)">
                                      <p:cBhvr>
                                        <p:cTn id="24" dur="1000"/>
                                        <p:tgtEl>
                                          <p:spTgt spid="12"/>
                                        </p:tgtEl>
                                      </p:cBhvr>
                                    </p:animEffect>
                                  </p:childTnLst>
                                </p:cTn>
                              </p:par>
                            </p:childTnLst>
                          </p:cTn>
                        </p:par>
                        <p:par>
                          <p:cTn id="25" fill="hold">
                            <p:stCondLst>
                              <p:cond delay="3000"/>
                            </p:stCondLst>
                            <p:childTnLst>
                              <p:par>
                                <p:cTn id="26" presetID="18" presetClass="entr" presetSubtype="6"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strips(downRight)">
                                      <p:cBhvr>
                                        <p:cTn id="28" dur="1000"/>
                                        <p:tgtEl>
                                          <p:spTgt spid="15"/>
                                        </p:tgtEl>
                                      </p:cBhvr>
                                    </p:animEffect>
                                  </p:childTnLst>
                                </p:cTn>
                              </p:par>
                            </p:childTnLst>
                          </p:cTn>
                        </p:par>
                        <p:par>
                          <p:cTn id="29" fill="hold">
                            <p:stCondLst>
                              <p:cond delay="4000"/>
                            </p:stCondLst>
                            <p:childTnLst>
                              <p:par>
                                <p:cTn id="30" presetID="18" presetClass="entr" presetSubtype="6"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strips(downRight)">
                                      <p:cBhvr>
                                        <p:cTn id="32" dur="1000"/>
                                        <p:tgtEl>
                                          <p:spTgt spid="18"/>
                                        </p:tgtEl>
                                      </p:cBhvr>
                                    </p:animEffect>
                                  </p:childTnLst>
                                </p:cTn>
                              </p:par>
                            </p:childTnLst>
                          </p:cTn>
                        </p:par>
                        <p:par>
                          <p:cTn id="33" fill="hold">
                            <p:stCondLst>
                              <p:cond delay="5000"/>
                            </p:stCondLst>
                            <p:childTnLst>
                              <p:par>
                                <p:cTn id="34" presetID="18" presetClass="entr" presetSubtype="6" fill="hold"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strips(downRight)">
                                      <p:cBhvr>
                                        <p:cTn id="36"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3</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系统设计</a:t>
            </a:r>
          </a:p>
        </p:txBody>
      </p:sp>
      <p:grpSp>
        <p:nvGrpSpPr>
          <p:cNvPr id="31" name="组合 30"/>
          <p:cNvGrpSpPr/>
          <p:nvPr/>
        </p:nvGrpSpPr>
        <p:grpSpPr>
          <a:xfrm>
            <a:off x="6887336" y="1898314"/>
            <a:ext cx="1569660" cy="892148"/>
            <a:chOff x="9140243" y="2649839"/>
            <a:chExt cx="2092879"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3-1 </a:t>
              </a:r>
              <a:r>
                <a:rPr kumimoji="1" lang="zh-CN" altLang="en-US" dirty="0">
                  <a:solidFill>
                    <a:schemeClr val="bg1"/>
                  </a:solidFill>
                </a:rPr>
                <a:t>系统架构</a:t>
              </a:r>
              <a:endParaRPr lang="zh-CN" altLang="en-US" dirty="0">
                <a:solidFill>
                  <a:schemeClr val="bg1"/>
                </a:solidFill>
                <a:sym typeface="微软雅黑" pitchFamily="34" charset="-122"/>
              </a:endParaRPr>
            </a:p>
          </p:txBody>
        </p:sp>
        <p:sp>
          <p:nvSpPr>
            <p:cNvPr id="33" name="矩形 32"/>
            <p:cNvSpPr/>
            <p:nvPr/>
          </p:nvSpPr>
          <p:spPr>
            <a:xfrm>
              <a:off x="9140243" y="3037021"/>
              <a:ext cx="1853498" cy="410369"/>
            </a:xfrm>
            <a:prstGeom prst="rect">
              <a:avLst/>
            </a:prstGeom>
          </p:spPr>
          <p:txBody>
            <a:bodyPr wrap="none">
              <a:spAutoFit/>
            </a:bodyPr>
            <a:lstStyle/>
            <a:p>
              <a:r>
                <a:rPr lang="en-US" altLang="zh-CN" dirty="0">
                  <a:solidFill>
                    <a:schemeClr val="bg1"/>
                  </a:solidFill>
                </a:rPr>
                <a:t>3-2 </a:t>
              </a:r>
              <a:r>
                <a:rPr lang="zh-CN" altLang="en-US" dirty="0">
                  <a:solidFill>
                    <a:schemeClr val="bg1"/>
                  </a:solidFill>
                </a:rPr>
                <a:t>数据库设计</a:t>
              </a:r>
            </a:p>
          </p:txBody>
        </p:sp>
        <p:sp>
          <p:nvSpPr>
            <p:cNvPr id="34" name="矩形 33"/>
            <p:cNvSpPr/>
            <p:nvPr/>
          </p:nvSpPr>
          <p:spPr>
            <a:xfrm>
              <a:off x="9140243" y="3429000"/>
              <a:ext cx="2092879" cy="410369"/>
            </a:xfrm>
            <a:prstGeom prst="rect">
              <a:avLst/>
            </a:prstGeom>
          </p:spPr>
          <p:txBody>
            <a:bodyPr wrap="none">
              <a:spAutoFit/>
            </a:bodyPr>
            <a:lstStyle/>
            <a:p>
              <a:r>
                <a:rPr kumimoji="1" lang="en-US" altLang="zh-CN" dirty="0">
                  <a:solidFill>
                    <a:schemeClr val="bg1"/>
                  </a:solidFill>
                </a:rPr>
                <a:t>3-3 </a:t>
              </a:r>
              <a:r>
                <a:rPr kumimoji="1" lang="zh-CN" altLang="en-US" dirty="0">
                  <a:solidFill>
                    <a:schemeClr val="bg1"/>
                  </a:solidFill>
                </a:rPr>
                <a:t>系统功能设计</a:t>
              </a:r>
              <a:endParaRPr lang="zh-CN" altLang="en-US" dirty="0">
                <a:solidFill>
                  <a:schemeClr val="bg1"/>
                </a:solidFill>
              </a:endParaRPr>
            </a:p>
          </p:txBody>
        </p:sp>
      </p:grpSp>
    </p:spTree>
    <p:extLst>
      <p:ext uri="{BB962C8B-B14F-4D97-AF65-F5344CB8AC3E}">
        <p14:creationId xmlns:p14="http://schemas.microsoft.com/office/powerpoint/2010/main" val="178969848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B6CB055-4CE9-A2C6-C036-CDC2B392D0E6}"/>
              </a:ext>
            </a:extLst>
          </p:cNvPr>
          <p:cNvPicPr>
            <a:picLocks noChangeAspect="1"/>
          </p:cNvPicPr>
          <p:nvPr/>
        </p:nvPicPr>
        <p:blipFill>
          <a:blip r:embed="rId3"/>
          <a:stretch>
            <a:fillRect/>
          </a:stretch>
        </p:blipFill>
        <p:spPr>
          <a:xfrm>
            <a:off x="3694470" y="536187"/>
            <a:ext cx="4799495" cy="4263336"/>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系统架构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4DBB00D-43D7-C0B7-2CAC-1B66AB59D258}"/>
              </a:ext>
            </a:extLst>
          </p:cNvPr>
          <p:cNvGrpSpPr/>
          <p:nvPr/>
        </p:nvGrpSpPr>
        <p:grpSpPr>
          <a:xfrm>
            <a:off x="501586" y="1124961"/>
            <a:ext cx="2831550" cy="2716527"/>
            <a:chOff x="2954341" y="1279908"/>
            <a:chExt cx="6896340" cy="2556634"/>
          </a:xfrm>
        </p:grpSpPr>
        <p:sp>
          <p:nvSpPr>
            <p:cNvPr id="3" name="矩形 2">
              <a:extLst>
                <a:ext uri="{FF2B5EF4-FFF2-40B4-BE49-F238E27FC236}">
                  <a16:creationId xmlns:a16="http://schemas.microsoft.com/office/drawing/2014/main" id="{071088C1-888C-4146-6FE7-0B2F8DD16803}"/>
                </a:ext>
              </a:extLst>
            </p:cNvPr>
            <p:cNvSpPr>
              <a:spLocks noChangeArrowheads="1"/>
            </p:cNvSpPr>
            <p:nvPr/>
          </p:nvSpPr>
          <p:spPr bwMode="auto">
            <a:xfrm>
              <a:off x="2954341" y="1694800"/>
              <a:ext cx="6896340" cy="2141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后端系统采取</a:t>
              </a:r>
              <a:r>
                <a:rPr lang="zh-CN" altLang="en-US" sz="1200" b="1" dirty="0">
                  <a:latin typeface="思源黑体 CN Normal" panose="020B0400000000000000" pitchFamily="34" charset="-122"/>
                  <a:ea typeface="思源黑体 CN Normal" panose="020B0400000000000000" pitchFamily="34" charset="-122"/>
                </a:rPr>
                <a:t>前后端分离</a:t>
              </a:r>
              <a:r>
                <a:rPr lang="zh-CN" altLang="en-US" sz="1200" dirty="0">
                  <a:latin typeface="思源黑体 CN Normal" panose="020B0400000000000000" pitchFamily="34" charset="-122"/>
                  <a:ea typeface="思源黑体 CN Normal" panose="020B0400000000000000" pitchFamily="34" charset="-122"/>
                </a:rPr>
                <a:t>的形式。前端主要采用</a:t>
              </a:r>
              <a:r>
                <a:rPr lang="en-US" altLang="zh-CN" sz="1200" dirty="0">
                  <a:latin typeface="思源黑体 CN Normal" panose="020B0400000000000000" pitchFamily="34" charset="-122"/>
                  <a:ea typeface="思源黑体 CN Normal" panose="020B0400000000000000" pitchFamily="34" charset="-122"/>
                </a:rPr>
                <a:t>Vue-Element-Admin</a:t>
              </a:r>
              <a:r>
                <a:rPr lang="zh-CN" altLang="en-US" sz="1200" dirty="0">
                  <a:latin typeface="思源黑体 CN Normal" panose="020B0400000000000000" pitchFamily="34" charset="-122"/>
                  <a:ea typeface="思源黑体 CN Normal" panose="020B0400000000000000" pitchFamily="34" charset="-122"/>
                </a:rPr>
                <a:t>前端解决方案。后端主要通过</a:t>
              </a:r>
              <a:r>
                <a:rPr lang="en-US" altLang="zh-CN" sz="1200" dirty="0" err="1">
                  <a:latin typeface="思源黑体 CN Normal" panose="020B0400000000000000" pitchFamily="34" charset="-122"/>
                  <a:ea typeface="思源黑体 CN Normal" panose="020B0400000000000000" pitchFamily="34" charset="-122"/>
                </a:rPr>
                <a:t>SpringBoot</a:t>
              </a:r>
              <a:r>
                <a:rPr lang="zh-CN" altLang="en-US" sz="1200" dirty="0">
                  <a:latin typeface="思源黑体 CN Normal" panose="020B0400000000000000" pitchFamily="34" charset="-122"/>
                  <a:ea typeface="思源黑体 CN Normal" panose="020B0400000000000000" pitchFamily="34" charset="-122"/>
                </a:rPr>
                <a:t>实现，采用了基于</a:t>
              </a:r>
              <a:r>
                <a:rPr lang="en-US" altLang="zh-CN" sz="1200" dirty="0">
                  <a:latin typeface="思源黑体 CN Normal" panose="020B0400000000000000" pitchFamily="34" charset="-122"/>
                  <a:ea typeface="思源黑体 CN Normal" panose="020B0400000000000000" pitchFamily="34" charset="-122"/>
                </a:rPr>
                <a:t>Spring Security</a:t>
              </a:r>
              <a:r>
                <a:rPr lang="zh-CN" altLang="en-US" sz="1200" dirty="0">
                  <a:latin typeface="思源黑体 CN Normal" panose="020B0400000000000000" pitchFamily="34" charset="-122"/>
                  <a:ea typeface="思源黑体 CN Normal" panose="020B0400000000000000" pitchFamily="34" charset="-122"/>
                </a:rPr>
                <a:t>和</a:t>
              </a:r>
              <a:r>
                <a:rPr lang="en-US" altLang="zh-CN" sz="1200" dirty="0" err="1">
                  <a:latin typeface="思源黑体 CN Normal" panose="020B0400000000000000" pitchFamily="34" charset="-122"/>
                  <a:ea typeface="思源黑体 CN Normal" panose="020B0400000000000000" pitchFamily="34" charset="-122"/>
                </a:rPr>
                <a:t>Jwt</a:t>
              </a:r>
              <a:r>
                <a:rPr lang="zh-CN" altLang="en-US" sz="1200" dirty="0">
                  <a:latin typeface="思源黑体 CN Normal" panose="020B0400000000000000" pitchFamily="34" charset="-122"/>
                  <a:ea typeface="思源黑体 CN Normal" panose="020B0400000000000000" pitchFamily="34" charset="-122"/>
                </a:rPr>
                <a:t>的权限框架。整个系统采用了云服务器搭建运行环境，另外通过</a:t>
              </a:r>
              <a:r>
                <a:rPr lang="en-US" altLang="zh-CN" sz="1200" dirty="0" err="1">
                  <a:latin typeface="思源黑体 CN Normal" panose="020B0400000000000000" pitchFamily="34" charset="-122"/>
                  <a:ea typeface="思源黑体 CN Normal" panose="020B0400000000000000" pitchFamily="34" charset="-122"/>
                </a:rPr>
                <a:t>Mysql</a:t>
              </a:r>
              <a:r>
                <a:rPr lang="zh-CN" altLang="en-US" sz="1200" dirty="0">
                  <a:latin typeface="思源黑体 CN Normal" panose="020B0400000000000000" pitchFamily="34" charset="-122"/>
                  <a:ea typeface="思源黑体 CN Normal" panose="020B0400000000000000" pitchFamily="34" charset="-122"/>
                </a:rPr>
                <a:t>数据库存储用户、小区、车位等主体的信息数据。</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8F05AAA-0C2D-36ED-B7BF-435364859D75}"/>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系统架构图</a:t>
              </a:r>
            </a:p>
          </p:txBody>
        </p:sp>
      </p:grpSp>
    </p:spTree>
    <p:extLst>
      <p:ext uri="{BB962C8B-B14F-4D97-AF65-F5344CB8AC3E}">
        <p14:creationId xmlns:p14="http://schemas.microsoft.com/office/powerpoint/2010/main" val="33327985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数据库设计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1E5C86C-FF73-801C-6F78-433AE9EC493E}"/>
              </a:ext>
            </a:extLst>
          </p:cNvPr>
          <p:cNvGrpSpPr/>
          <p:nvPr/>
        </p:nvGrpSpPr>
        <p:grpSpPr>
          <a:xfrm>
            <a:off x="501586" y="1124961"/>
            <a:ext cx="2831550" cy="1885530"/>
            <a:chOff x="2954341" y="1279908"/>
            <a:chExt cx="6896340" cy="1774549"/>
          </a:xfrm>
        </p:grpSpPr>
        <p:sp>
          <p:nvSpPr>
            <p:cNvPr id="3" name="矩形 2">
              <a:extLst>
                <a:ext uri="{FF2B5EF4-FFF2-40B4-BE49-F238E27FC236}">
                  <a16:creationId xmlns:a16="http://schemas.microsoft.com/office/drawing/2014/main" id="{84D21F7C-D2DD-0810-EEC2-B909FE8B3626}"/>
                </a:ext>
              </a:extLst>
            </p:cNvPr>
            <p:cNvSpPr>
              <a:spLocks noChangeArrowheads="1"/>
            </p:cNvSpPr>
            <p:nvPr/>
          </p:nvSpPr>
          <p:spPr bwMode="auto">
            <a:xfrm>
              <a:off x="2954341" y="1694800"/>
              <a:ext cx="6896340" cy="1359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本系统的数据库设计遵循了以下基本原则：数据具备完整性和一致性，数据遵循标准和规范，数据库拥有独立性并易于扩展，数据安全、可靠，数据冗余性低。</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A4483145-5757-6F03-C866-7952DE71F14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数据库物理模型</a:t>
              </a:r>
            </a:p>
          </p:txBody>
        </p:sp>
      </p:grpSp>
      <p:pic>
        <p:nvPicPr>
          <p:cNvPr id="5" name="图片 4">
            <a:extLst>
              <a:ext uri="{FF2B5EF4-FFF2-40B4-BE49-F238E27FC236}">
                <a16:creationId xmlns:a16="http://schemas.microsoft.com/office/drawing/2014/main" id="{2C74AD40-7634-53F7-BFB4-6FEF71CF9725}"/>
              </a:ext>
            </a:extLst>
          </p:cNvPr>
          <p:cNvPicPr>
            <a:picLocks noChangeAspect="1"/>
          </p:cNvPicPr>
          <p:nvPr/>
        </p:nvPicPr>
        <p:blipFill>
          <a:blip r:embed="rId3"/>
          <a:stretch>
            <a:fillRect/>
          </a:stretch>
        </p:blipFill>
        <p:spPr>
          <a:xfrm>
            <a:off x="3783421" y="0"/>
            <a:ext cx="4054890" cy="5143500"/>
          </a:xfrm>
          <a:prstGeom prst="rect">
            <a:avLst/>
          </a:prstGeom>
        </p:spPr>
      </p:pic>
    </p:spTree>
    <p:extLst>
      <p:ext uri="{BB962C8B-B14F-4D97-AF65-F5344CB8AC3E}">
        <p14:creationId xmlns:p14="http://schemas.microsoft.com/office/powerpoint/2010/main" val="301013136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2DA5CC9-2F81-646E-CF4F-29B68AD7C674}"/>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051A55FB-F5B9-2E91-AB19-CD25EE93D729}"/>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065F0860-8A48-8772-0979-0212CA204F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功能流程图</a:t>
              </a:r>
            </a:p>
          </p:txBody>
        </p:sp>
      </p:grpSp>
      <p:pic>
        <p:nvPicPr>
          <p:cNvPr id="6" name="图片 5">
            <a:extLst>
              <a:ext uri="{FF2B5EF4-FFF2-40B4-BE49-F238E27FC236}">
                <a16:creationId xmlns:a16="http://schemas.microsoft.com/office/drawing/2014/main" id="{5C13DAAE-4584-9936-703E-190BBDEB84BF}"/>
              </a:ext>
            </a:extLst>
          </p:cNvPr>
          <p:cNvPicPr>
            <a:picLocks noChangeAspect="1"/>
          </p:cNvPicPr>
          <p:nvPr/>
        </p:nvPicPr>
        <p:blipFill rotWithShape="1">
          <a:blip r:embed="rId3"/>
          <a:srcRect r="6365"/>
          <a:stretch/>
        </p:blipFill>
        <p:spPr>
          <a:xfrm>
            <a:off x="1984162" y="698662"/>
            <a:ext cx="6654657" cy="4080206"/>
          </a:xfrm>
          <a:prstGeom prst="rect">
            <a:avLst/>
          </a:prstGeom>
        </p:spPr>
      </p:pic>
    </p:spTree>
    <p:extLst>
      <p:ext uri="{BB962C8B-B14F-4D97-AF65-F5344CB8AC3E}">
        <p14:creationId xmlns:p14="http://schemas.microsoft.com/office/powerpoint/2010/main" val="2013840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4</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系统实现</a:t>
            </a:r>
          </a:p>
        </p:txBody>
      </p:sp>
      <p:grpSp>
        <p:nvGrpSpPr>
          <p:cNvPr id="31" name="组合 30"/>
          <p:cNvGrpSpPr/>
          <p:nvPr/>
        </p:nvGrpSpPr>
        <p:grpSpPr>
          <a:xfrm>
            <a:off x="6887336" y="2031845"/>
            <a:ext cx="1569660" cy="598164"/>
            <a:chOff x="9140243" y="2649839"/>
            <a:chExt cx="2092879" cy="797551"/>
          </a:xfrm>
        </p:grpSpPr>
        <p:sp>
          <p:nvSpPr>
            <p:cNvPr id="32" name="矩形 31"/>
            <p:cNvSpPr/>
            <p:nvPr/>
          </p:nvSpPr>
          <p:spPr>
            <a:xfrm>
              <a:off x="9140243" y="2649839"/>
              <a:ext cx="2092879" cy="410369"/>
            </a:xfrm>
            <a:prstGeom prst="rect">
              <a:avLst/>
            </a:prstGeom>
          </p:spPr>
          <p:txBody>
            <a:bodyPr wrap="none">
              <a:spAutoFit/>
            </a:bodyPr>
            <a:lstStyle/>
            <a:p>
              <a:pPr>
                <a:spcBef>
                  <a:spcPct val="0"/>
                </a:spcBef>
              </a:pPr>
              <a:r>
                <a:rPr kumimoji="1" lang="en-US" altLang="zh-CN" dirty="0">
                  <a:solidFill>
                    <a:schemeClr val="bg1"/>
                  </a:solidFill>
                </a:rPr>
                <a:t>4-1 </a:t>
              </a:r>
              <a:r>
                <a:rPr kumimoji="1" lang="zh-CN" altLang="en-US" dirty="0">
                  <a:solidFill>
                    <a:schemeClr val="bg1"/>
                  </a:solidFill>
                </a:rPr>
                <a:t>系统功能实现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4-2 </a:t>
              </a:r>
              <a:r>
                <a:rPr lang="zh-CN" altLang="en-US" dirty="0">
                  <a:solidFill>
                    <a:schemeClr val="bg1"/>
                  </a:solidFill>
                </a:rPr>
                <a:t>系统演示</a:t>
              </a:r>
            </a:p>
          </p:txBody>
        </p:sp>
      </p:grpSp>
    </p:spTree>
    <p:extLst>
      <p:ext uri="{BB962C8B-B14F-4D97-AF65-F5344CB8AC3E}">
        <p14:creationId xmlns:p14="http://schemas.microsoft.com/office/powerpoint/2010/main" val="37291326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系统功能实现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24F9B90-765A-F0BE-B629-088FC5868D48}"/>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96D24986-B5CA-2C32-E833-10559F067E06}"/>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F890DA4-E7D3-ABFF-59F7-6D9795349B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功能时序图</a:t>
              </a:r>
            </a:p>
          </p:txBody>
        </p:sp>
      </p:grpSp>
      <p:pic>
        <p:nvPicPr>
          <p:cNvPr id="10" name="图片 9">
            <a:extLst>
              <a:ext uri="{FF2B5EF4-FFF2-40B4-BE49-F238E27FC236}">
                <a16:creationId xmlns:a16="http://schemas.microsoft.com/office/drawing/2014/main" id="{DB12ECB5-62BB-61FE-764F-BC6E08FA9436}"/>
              </a:ext>
            </a:extLst>
          </p:cNvPr>
          <p:cNvPicPr>
            <a:picLocks noChangeAspect="1"/>
          </p:cNvPicPr>
          <p:nvPr/>
        </p:nvPicPr>
        <p:blipFill>
          <a:blip r:embed="rId3"/>
          <a:stretch>
            <a:fillRect/>
          </a:stretch>
        </p:blipFill>
        <p:spPr>
          <a:xfrm>
            <a:off x="2583079" y="233648"/>
            <a:ext cx="5589954" cy="4732010"/>
          </a:xfrm>
          <a:prstGeom prst="rect">
            <a:avLst/>
          </a:prstGeom>
        </p:spPr>
      </p:pic>
    </p:spTree>
    <p:extLst>
      <p:ext uri="{BB962C8B-B14F-4D97-AF65-F5344CB8AC3E}">
        <p14:creationId xmlns:p14="http://schemas.microsoft.com/office/powerpoint/2010/main" val="417842070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矩形 1">
            <a:extLst>
              <a:ext uri="{FF2B5EF4-FFF2-40B4-BE49-F238E27FC236}">
                <a16:creationId xmlns:a16="http://schemas.microsoft.com/office/drawing/2014/main" id="{D1F7B391-5B7D-17FF-C7DF-A33F67C9E816}"/>
              </a:ext>
            </a:extLst>
          </p:cNvPr>
          <p:cNvSpPr>
            <a:spLocks noChangeArrowheads="1"/>
          </p:cNvSpPr>
          <p:nvPr/>
        </p:nvSpPr>
        <p:spPr bwMode="auto">
          <a:xfrm>
            <a:off x="799773" y="634602"/>
            <a:ext cx="7544454"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最终部署到阿里云服务器，可通过外部链接 </a:t>
            </a:r>
            <a:r>
              <a:rPr lang="en-US" altLang="zh-CN" sz="1200" dirty="0">
                <a:latin typeface="思源黑体 CN Normal" panose="020B0400000000000000" pitchFamily="34" charset="-122"/>
                <a:ea typeface="思源黑体 CN Normal" panose="020B0400000000000000" pitchFamily="34" charset="-122"/>
                <a:hlinkClick r:id="rId3"/>
              </a:rPr>
              <a:t>http://8.130.82.204</a:t>
            </a: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对后端系统进行访问</a:t>
            </a:r>
            <a:endParaRPr lang="en-US" altLang="zh-CN" sz="1200" dirty="0">
              <a:latin typeface="思源黑体 CN Normal" panose="020B0400000000000000" pitchFamily="34" charset="-122"/>
              <a:ea typeface="思源黑体 CN Normal" panose="020B0400000000000000" pitchFamily="34" charset="-122"/>
            </a:endParaRPr>
          </a:p>
        </p:txBody>
      </p:sp>
      <p:pic>
        <p:nvPicPr>
          <p:cNvPr id="5" name="图片 4">
            <a:extLst>
              <a:ext uri="{FF2B5EF4-FFF2-40B4-BE49-F238E27FC236}">
                <a16:creationId xmlns:a16="http://schemas.microsoft.com/office/drawing/2014/main" id="{48789F47-E64A-0BB5-B675-2CB82B21149E}"/>
              </a:ext>
            </a:extLst>
          </p:cNvPr>
          <p:cNvPicPr>
            <a:picLocks noChangeAspect="1"/>
          </p:cNvPicPr>
          <p:nvPr/>
        </p:nvPicPr>
        <p:blipFill rotWithShape="1">
          <a:blip r:embed="rId4"/>
          <a:srcRect b="35537"/>
          <a:stretch/>
        </p:blipFill>
        <p:spPr>
          <a:xfrm>
            <a:off x="892052" y="1276097"/>
            <a:ext cx="7359895" cy="2259583"/>
          </a:xfrm>
          <a:prstGeom prst="rect">
            <a:avLst/>
          </a:prstGeom>
        </p:spPr>
      </p:pic>
    </p:spTree>
    <p:extLst>
      <p:ext uri="{BB962C8B-B14F-4D97-AF65-F5344CB8AC3E}">
        <p14:creationId xmlns:p14="http://schemas.microsoft.com/office/powerpoint/2010/main" val="24490079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D0ED4947-EB80-28F9-DB0D-B8FD06560695}"/>
              </a:ext>
            </a:extLst>
          </p:cNvPr>
          <p:cNvPicPr>
            <a:picLocks noChangeAspect="1"/>
          </p:cNvPicPr>
          <p:nvPr/>
        </p:nvPicPr>
        <p:blipFill>
          <a:blip r:embed="rId3"/>
          <a:stretch>
            <a:fillRect/>
          </a:stretch>
        </p:blipFill>
        <p:spPr>
          <a:xfrm>
            <a:off x="799773" y="712309"/>
            <a:ext cx="7544454" cy="3718882"/>
          </a:xfrm>
          <a:prstGeom prst="rect">
            <a:avLst/>
          </a:prstGeom>
        </p:spPr>
      </p:pic>
    </p:spTree>
    <p:extLst>
      <p:ext uri="{BB962C8B-B14F-4D97-AF65-F5344CB8AC3E}">
        <p14:creationId xmlns:p14="http://schemas.microsoft.com/office/powerpoint/2010/main" val="486849645"/>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4" name="图片 3">
            <a:extLst>
              <a:ext uri="{FF2B5EF4-FFF2-40B4-BE49-F238E27FC236}">
                <a16:creationId xmlns:a16="http://schemas.microsoft.com/office/drawing/2014/main" id="{99110BD6-9374-CA2C-30A8-590A87A45FF1}"/>
              </a:ext>
            </a:extLst>
          </p:cNvPr>
          <p:cNvPicPr>
            <a:picLocks noChangeAspect="1"/>
          </p:cNvPicPr>
          <p:nvPr/>
        </p:nvPicPr>
        <p:blipFill>
          <a:blip r:embed="rId3"/>
          <a:stretch>
            <a:fillRect/>
          </a:stretch>
        </p:blipFill>
        <p:spPr>
          <a:xfrm>
            <a:off x="799773" y="698662"/>
            <a:ext cx="7549659" cy="3546767"/>
          </a:xfrm>
          <a:prstGeom prst="rect">
            <a:avLst/>
          </a:prstGeom>
        </p:spPr>
      </p:pic>
    </p:spTree>
    <p:extLst>
      <p:ext uri="{BB962C8B-B14F-4D97-AF65-F5344CB8AC3E}">
        <p14:creationId xmlns:p14="http://schemas.microsoft.com/office/powerpoint/2010/main" val="30273223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777BDA6-A78E-26F7-8719-79663D08A96A}"/>
              </a:ext>
            </a:extLst>
          </p:cNvPr>
          <p:cNvPicPr>
            <a:picLocks noChangeAspect="1"/>
          </p:cNvPicPr>
          <p:nvPr/>
        </p:nvPicPr>
        <p:blipFill rotWithShape="1">
          <a:blip r:embed="rId3"/>
          <a:srcRect r="37723"/>
          <a:stretch/>
        </p:blipFill>
        <p:spPr>
          <a:xfrm>
            <a:off x="0" y="0"/>
            <a:ext cx="5088194" cy="5143500"/>
          </a:xfrm>
          <a:prstGeom prst="rect">
            <a:avLst/>
          </a:prstGeom>
        </p:spPr>
      </p:pic>
      <p:sp>
        <p:nvSpPr>
          <p:cNvPr id="89" name="矩形 88">
            <a:extLst>
              <a:ext uri="{FF2B5EF4-FFF2-40B4-BE49-F238E27FC236}">
                <a16:creationId xmlns:a16="http://schemas.microsoft.com/office/drawing/2014/main" id="{98495F52-F02C-4DA8-80E4-050CFC625A09}"/>
              </a:ext>
            </a:extLst>
          </p:cNvPr>
          <p:cNvSpPr/>
          <p:nvPr/>
        </p:nvSpPr>
        <p:spPr>
          <a:xfrm>
            <a:off x="5272549" y="682690"/>
            <a:ext cx="1467464" cy="561692"/>
          </a:xfrm>
          <a:prstGeom prst="rect">
            <a:avLst/>
          </a:prstGeom>
        </p:spPr>
        <p:txBody>
          <a:bodyPr wrap="square" lIns="68580" tIns="34290" rIns="68580" bIns="34290">
            <a:spAutoFit/>
          </a:bodyPr>
          <a:lstStyle/>
          <a:p>
            <a:pPr algn="ctr"/>
            <a:r>
              <a:rPr lang="zh-CN" altLang="en-US" sz="3200" b="1" dirty="0">
                <a:latin typeface="思源黑体 CN Heavy" panose="020B0A00000000000000" pitchFamily="34" charset="-122"/>
                <a:ea typeface="思源黑体 CN Heavy" panose="020B0A00000000000000" pitchFamily="34" charset="-122"/>
              </a:rPr>
              <a:t>目录</a:t>
            </a:r>
          </a:p>
        </p:txBody>
      </p:sp>
      <p:cxnSp>
        <p:nvCxnSpPr>
          <p:cNvPr id="90" name="直接连接符 89">
            <a:extLst>
              <a:ext uri="{FF2B5EF4-FFF2-40B4-BE49-F238E27FC236}">
                <a16:creationId xmlns:a16="http://schemas.microsoft.com/office/drawing/2014/main" id="{9AFA1A6D-DF30-5000-9161-F8C4534395E5}"/>
              </a:ext>
            </a:extLst>
          </p:cNvPr>
          <p:cNvCxnSpPr>
            <a:cxnSpLocks/>
          </p:cNvCxnSpPr>
          <p:nvPr/>
        </p:nvCxnSpPr>
        <p:spPr>
          <a:xfrm flipH="1">
            <a:off x="5397909" y="1328316"/>
            <a:ext cx="337738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矩形 64">
            <a:extLst>
              <a:ext uri="{FF2B5EF4-FFF2-40B4-BE49-F238E27FC236}">
                <a16:creationId xmlns:a16="http://schemas.microsoft.com/office/drawing/2014/main" id="{BBEF6401-68FD-87BE-5966-9F261D57BEDF}"/>
              </a:ext>
            </a:extLst>
          </p:cNvPr>
          <p:cNvSpPr>
            <a:spLocks noChangeArrowheads="1"/>
          </p:cNvSpPr>
          <p:nvPr/>
        </p:nvSpPr>
        <p:spPr bwMode="auto">
          <a:xfrm>
            <a:off x="5545393" y="1620286"/>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just"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一、背景与目的</a:t>
            </a:r>
          </a:p>
        </p:txBody>
      </p:sp>
      <p:sp>
        <p:nvSpPr>
          <p:cNvPr id="95" name="矩形 64">
            <a:extLst>
              <a:ext uri="{FF2B5EF4-FFF2-40B4-BE49-F238E27FC236}">
                <a16:creationId xmlns:a16="http://schemas.microsoft.com/office/drawing/2014/main" id="{E0F49365-693E-25E8-0BE4-C510D133C9F1}"/>
              </a:ext>
            </a:extLst>
          </p:cNvPr>
          <p:cNvSpPr>
            <a:spLocks noChangeArrowheads="1"/>
          </p:cNvSpPr>
          <p:nvPr/>
        </p:nvSpPr>
        <p:spPr bwMode="auto">
          <a:xfrm>
            <a:off x="5545392" y="2095849"/>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二、需求分析</a:t>
            </a:r>
          </a:p>
        </p:txBody>
      </p:sp>
      <p:sp>
        <p:nvSpPr>
          <p:cNvPr id="96" name="矩形 64">
            <a:extLst>
              <a:ext uri="{FF2B5EF4-FFF2-40B4-BE49-F238E27FC236}">
                <a16:creationId xmlns:a16="http://schemas.microsoft.com/office/drawing/2014/main" id="{6722A1B1-3B75-73B8-580D-6E6F04AB2992}"/>
              </a:ext>
            </a:extLst>
          </p:cNvPr>
          <p:cNvSpPr>
            <a:spLocks noChangeArrowheads="1"/>
          </p:cNvSpPr>
          <p:nvPr/>
        </p:nvSpPr>
        <p:spPr bwMode="auto">
          <a:xfrm>
            <a:off x="5545391" y="2571412"/>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三、系统设计</a:t>
            </a:r>
          </a:p>
        </p:txBody>
      </p:sp>
      <p:sp>
        <p:nvSpPr>
          <p:cNvPr id="97" name="矩形 64">
            <a:extLst>
              <a:ext uri="{FF2B5EF4-FFF2-40B4-BE49-F238E27FC236}">
                <a16:creationId xmlns:a16="http://schemas.microsoft.com/office/drawing/2014/main" id="{6BF8DFEF-6E5C-6309-007A-796ABF3E9DFE}"/>
              </a:ext>
            </a:extLst>
          </p:cNvPr>
          <p:cNvSpPr>
            <a:spLocks noChangeArrowheads="1"/>
          </p:cNvSpPr>
          <p:nvPr/>
        </p:nvSpPr>
        <p:spPr bwMode="auto">
          <a:xfrm>
            <a:off x="5545390" y="3046975"/>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四、系统实现</a:t>
            </a:r>
          </a:p>
        </p:txBody>
      </p:sp>
      <p:sp>
        <p:nvSpPr>
          <p:cNvPr id="98" name="矩形 64">
            <a:extLst>
              <a:ext uri="{FF2B5EF4-FFF2-40B4-BE49-F238E27FC236}">
                <a16:creationId xmlns:a16="http://schemas.microsoft.com/office/drawing/2014/main" id="{AFF5154E-AC83-E987-B5E3-753D6E72E0D1}"/>
              </a:ext>
            </a:extLst>
          </p:cNvPr>
          <p:cNvSpPr>
            <a:spLocks noChangeArrowheads="1"/>
          </p:cNvSpPr>
          <p:nvPr/>
        </p:nvSpPr>
        <p:spPr bwMode="auto">
          <a:xfrm>
            <a:off x="5545389" y="3522538"/>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五、系统测试</a:t>
            </a:r>
          </a:p>
        </p:txBody>
      </p:sp>
      <p:sp>
        <p:nvSpPr>
          <p:cNvPr id="99" name="矩形 64">
            <a:extLst>
              <a:ext uri="{FF2B5EF4-FFF2-40B4-BE49-F238E27FC236}">
                <a16:creationId xmlns:a16="http://schemas.microsoft.com/office/drawing/2014/main" id="{2A3E9C50-38F5-57F2-292E-EF5966D8E8C6}"/>
              </a:ext>
            </a:extLst>
          </p:cNvPr>
          <p:cNvSpPr>
            <a:spLocks noChangeArrowheads="1"/>
          </p:cNvSpPr>
          <p:nvPr/>
        </p:nvSpPr>
        <p:spPr bwMode="auto">
          <a:xfrm>
            <a:off x="5545393" y="3998101"/>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六、总结与展望</a:t>
            </a:r>
          </a:p>
        </p:txBody>
      </p:sp>
    </p:spTree>
    <p:extLst>
      <p:ext uri="{BB962C8B-B14F-4D97-AF65-F5344CB8AC3E}">
        <p14:creationId xmlns:p14="http://schemas.microsoft.com/office/powerpoint/2010/main" val="24040249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90"/>
                                        </p:tgtEl>
                                        <p:attrNameLst>
                                          <p:attrName>style.visibility</p:attrName>
                                        </p:attrNameLst>
                                      </p:cBhvr>
                                      <p:to>
                                        <p:strVal val="visible"/>
                                      </p:to>
                                    </p:set>
                                    <p:animEffect transition="in" filter="wipe(left)">
                                      <p:cBhvr>
                                        <p:cTn id="13" dur="500"/>
                                        <p:tgtEl>
                                          <p:spTgt spid="90"/>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94"/>
                                        </p:tgtEl>
                                        <p:attrNameLst>
                                          <p:attrName>style.visibility</p:attrName>
                                        </p:attrNameLst>
                                      </p:cBhvr>
                                      <p:to>
                                        <p:strVal val="visible"/>
                                      </p:to>
                                    </p:set>
                                    <p:animEffect transition="in" filter="wipe(left)">
                                      <p:cBhvr>
                                        <p:cTn id="17" dur="500"/>
                                        <p:tgtEl>
                                          <p:spTgt spid="94"/>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95"/>
                                        </p:tgtEl>
                                        <p:attrNameLst>
                                          <p:attrName>style.visibility</p:attrName>
                                        </p:attrNameLst>
                                      </p:cBhvr>
                                      <p:to>
                                        <p:strVal val="visible"/>
                                      </p:to>
                                    </p:set>
                                    <p:animEffect transition="in" filter="wipe(left)">
                                      <p:cBhvr>
                                        <p:cTn id="21" dur="500"/>
                                        <p:tgtEl>
                                          <p:spTgt spid="95"/>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96"/>
                                        </p:tgtEl>
                                        <p:attrNameLst>
                                          <p:attrName>style.visibility</p:attrName>
                                        </p:attrNameLst>
                                      </p:cBhvr>
                                      <p:to>
                                        <p:strVal val="visible"/>
                                      </p:to>
                                    </p:set>
                                    <p:animEffect transition="in" filter="wipe(left)">
                                      <p:cBhvr>
                                        <p:cTn id="25" dur="500"/>
                                        <p:tgtEl>
                                          <p:spTgt spid="96"/>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97"/>
                                        </p:tgtEl>
                                        <p:attrNameLst>
                                          <p:attrName>style.visibility</p:attrName>
                                        </p:attrNameLst>
                                      </p:cBhvr>
                                      <p:to>
                                        <p:strVal val="visible"/>
                                      </p:to>
                                    </p:set>
                                    <p:animEffect transition="in" filter="wipe(left)">
                                      <p:cBhvr>
                                        <p:cTn id="29" dur="500"/>
                                        <p:tgtEl>
                                          <p:spTgt spid="97"/>
                                        </p:tgtEl>
                                      </p:cBhvr>
                                    </p:animEffect>
                                  </p:childTnLst>
                                </p:cTn>
                              </p:par>
                            </p:childTnLst>
                          </p:cTn>
                        </p:par>
                        <p:par>
                          <p:cTn id="30" fill="hold">
                            <p:stCondLst>
                              <p:cond delay="3500"/>
                            </p:stCondLst>
                            <p:childTnLst>
                              <p:par>
                                <p:cTn id="31" presetID="22" presetClass="entr" presetSubtype="8" fill="hold" grpId="0" nodeType="after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wipe(left)">
                                      <p:cBhvr>
                                        <p:cTn id="33" dur="500"/>
                                        <p:tgtEl>
                                          <p:spTgt spid="98"/>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99"/>
                                        </p:tgtEl>
                                        <p:attrNameLst>
                                          <p:attrName>style.visibility</p:attrName>
                                        </p:attrNameLst>
                                      </p:cBhvr>
                                      <p:to>
                                        <p:strVal val="visible"/>
                                      </p:to>
                                    </p:set>
                                    <p:animEffect transition="in" filter="wipe(left)">
                                      <p:cBhvr>
                                        <p:cTn id="37"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4" grpId="0"/>
      <p:bldP spid="95" grpId="0"/>
      <p:bldP spid="96" grpId="0"/>
      <p:bldP spid="97" grpId="0"/>
      <p:bldP spid="98" grpId="0"/>
      <p:bldP spid="9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4" name="图片 3">
            <a:extLst>
              <a:ext uri="{FF2B5EF4-FFF2-40B4-BE49-F238E27FC236}">
                <a16:creationId xmlns:a16="http://schemas.microsoft.com/office/drawing/2014/main" id="{DEE89DB3-D855-6FD0-C24C-5752A54C8F14}"/>
              </a:ext>
            </a:extLst>
          </p:cNvPr>
          <p:cNvPicPr>
            <a:picLocks noChangeAspect="1"/>
          </p:cNvPicPr>
          <p:nvPr/>
        </p:nvPicPr>
        <p:blipFill>
          <a:blip r:embed="rId3"/>
          <a:stretch>
            <a:fillRect/>
          </a:stretch>
        </p:blipFill>
        <p:spPr>
          <a:xfrm>
            <a:off x="799773" y="712309"/>
            <a:ext cx="7544304" cy="3500462"/>
          </a:xfrm>
          <a:prstGeom prst="rect">
            <a:avLst/>
          </a:prstGeom>
        </p:spPr>
      </p:pic>
    </p:spTree>
    <p:extLst>
      <p:ext uri="{BB962C8B-B14F-4D97-AF65-F5344CB8AC3E}">
        <p14:creationId xmlns:p14="http://schemas.microsoft.com/office/powerpoint/2010/main" val="142640412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4" name="图片 3">
            <a:extLst>
              <a:ext uri="{FF2B5EF4-FFF2-40B4-BE49-F238E27FC236}">
                <a16:creationId xmlns:a16="http://schemas.microsoft.com/office/drawing/2014/main" id="{190E564F-059E-8DD2-3889-E5C2F4A4618F}"/>
              </a:ext>
            </a:extLst>
          </p:cNvPr>
          <p:cNvPicPr>
            <a:picLocks noChangeAspect="1"/>
          </p:cNvPicPr>
          <p:nvPr/>
        </p:nvPicPr>
        <p:blipFill>
          <a:blip r:embed="rId3"/>
          <a:stretch>
            <a:fillRect/>
          </a:stretch>
        </p:blipFill>
        <p:spPr>
          <a:xfrm>
            <a:off x="799773" y="698662"/>
            <a:ext cx="7563561" cy="3553298"/>
          </a:xfrm>
          <a:prstGeom prst="rect">
            <a:avLst/>
          </a:prstGeom>
        </p:spPr>
      </p:pic>
    </p:spTree>
    <p:extLst>
      <p:ext uri="{BB962C8B-B14F-4D97-AF65-F5344CB8AC3E}">
        <p14:creationId xmlns:p14="http://schemas.microsoft.com/office/powerpoint/2010/main" val="183700910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4" name="图片 3">
            <a:extLst>
              <a:ext uri="{FF2B5EF4-FFF2-40B4-BE49-F238E27FC236}">
                <a16:creationId xmlns:a16="http://schemas.microsoft.com/office/drawing/2014/main" id="{E866BEA0-59D6-34C4-D795-E8E1F7872313}"/>
              </a:ext>
            </a:extLst>
          </p:cNvPr>
          <p:cNvPicPr>
            <a:picLocks noChangeAspect="1"/>
          </p:cNvPicPr>
          <p:nvPr/>
        </p:nvPicPr>
        <p:blipFill>
          <a:blip r:embed="rId3"/>
          <a:stretch>
            <a:fillRect/>
          </a:stretch>
        </p:blipFill>
        <p:spPr>
          <a:xfrm>
            <a:off x="799773" y="712309"/>
            <a:ext cx="7544454" cy="3544322"/>
          </a:xfrm>
          <a:prstGeom prst="rect">
            <a:avLst/>
          </a:prstGeom>
        </p:spPr>
      </p:pic>
    </p:spTree>
    <p:extLst>
      <p:ext uri="{BB962C8B-B14F-4D97-AF65-F5344CB8AC3E}">
        <p14:creationId xmlns:p14="http://schemas.microsoft.com/office/powerpoint/2010/main" val="145290376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5</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系统测试</a:t>
            </a:r>
          </a:p>
        </p:txBody>
      </p:sp>
      <p:grpSp>
        <p:nvGrpSpPr>
          <p:cNvPr id="31" name="组合 30"/>
          <p:cNvGrpSpPr/>
          <p:nvPr/>
        </p:nvGrpSpPr>
        <p:grpSpPr>
          <a:xfrm>
            <a:off x="6887334" y="2031845"/>
            <a:ext cx="1210588" cy="598164"/>
            <a:chOff x="9140243" y="2649839"/>
            <a:chExt cx="1614117" cy="797551"/>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5-1 </a:t>
              </a:r>
              <a:r>
                <a:rPr kumimoji="1" lang="zh-CN" altLang="en-US" dirty="0">
                  <a:solidFill>
                    <a:schemeClr val="bg1"/>
                  </a:solidFill>
                </a:rPr>
                <a:t>功能测试</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5-2 </a:t>
              </a:r>
              <a:r>
                <a:rPr lang="zh-CN" altLang="en-US" dirty="0">
                  <a:solidFill>
                    <a:schemeClr val="bg1"/>
                  </a:solidFill>
                </a:rPr>
                <a:t>性能测试</a:t>
              </a:r>
            </a:p>
          </p:txBody>
        </p:sp>
      </p:grpSp>
    </p:spTree>
    <p:extLst>
      <p:ext uri="{BB962C8B-B14F-4D97-AF65-F5344CB8AC3E}">
        <p14:creationId xmlns:p14="http://schemas.microsoft.com/office/powerpoint/2010/main" val="252999381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B4CE0C6D-3E80-1F1D-C913-AC5F4BE798A1}"/>
              </a:ext>
            </a:extLst>
          </p:cNvPr>
          <p:cNvGrpSpPr/>
          <p:nvPr/>
        </p:nvGrpSpPr>
        <p:grpSpPr>
          <a:xfrm>
            <a:off x="501586" y="1124961"/>
            <a:ext cx="2831550" cy="777535"/>
            <a:chOff x="2954341" y="1279908"/>
            <a:chExt cx="6896340" cy="731771"/>
          </a:xfrm>
        </p:grpSpPr>
        <p:sp>
          <p:nvSpPr>
            <p:cNvPr id="3" name="矩形 2">
              <a:extLst>
                <a:ext uri="{FF2B5EF4-FFF2-40B4-BE49-F238E27FC236}">
                  <a16:creationId xmlns:a16="http://schemas.microsoft.com/office/drawing/2014/main" id="{9EC437AE-546E-DA55-33BE-9EDFA99C2873}"/>
                </a:ext>
              </a:extLst>
            </p:cNvPr>
            <p:cNvSpPr>
              <a:spLocks noChangeArrowheads="1"/>
            </p:cNvSpPr>
            <p:nvPr/>
          </p:nvSpPr>
          <p:spPr bwMode="auto">
            <a:xfrm>
              <a:off x="2954341" y="1694801"/>
              <a:ext cx="6896340"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以认证功能为例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73B330C9-BBB1-5AFA-DC4C-16887F1EF3ED}"/>
                </a:ext>
              </a:extLst>
            </p:cNvPr>
            <p:cNvSpPr/>
            <p:nvPr/>
          </p:nvSpPr>
          <p:spPr>
            <a:xfrm>
              <a:off x="2963097" y="1279908"/>
              <a:ext cx="4085803" cy="700256"/>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功能测试表</a:t>
              </a:r>
            </a:p>
          </p:txBody>
        </p:sp>
      </p:grpSp>
      <p:pic>
        <p:nvPicPr>
          <p:cNvPr id="8" name="图片 7">
            <a:extLst>
              <a:ext uri="{FF2B5EF4-FFF2-40B4-BE49-F238E27FC236}">
                <a16:creationId xmlns:a16="http://schemas.microsoft.com/office/drawing/2014/main" id="{18BBF3BA-D737-827C-1E4B-D1C823C86BEB}"/>
              </a:ext>
            </a:extLst>
          </p:cNvPr>
          <p:cNvPicPr>
            <a:picLocks noChangeAspect="1"/>
          </p:cNvPicPr>
          <p:nvPr/>
        </p:nvPicPr>
        <p:blipFill>
          <a:blip r:embed="rId3"/>
          <a:stretch>
            <a:fillRect/>
          </a:stretch>
        </p:blipFill>
        <p:spPr>
          <a:xfrm>
            <a:off x="2042650" y="964742"/>
            <a:ext cx="6377520" cy="3464737"/>
          </a:xfrm>
          <a:prstGeom prst="rect">
            <a:avLst/>
          </a:prstGeom>
        </p:spPr>
      </p:pic>
    </p:spTree>
    <p:extLst>
      <p:ext uri="{BB962C8B-B14F-4D97-AF65-F5344CB8AC3E}">
        <p14:creationId xmlns:p14="http://schemas.microsoft.com/office/powerpoint/2010/main" val="2013138376"/>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性能测试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F6D7F52F-AEE7-E950-043E-A646C96522E1}"/>
              </a:ext>
            </a:extLst>
          </p:cNvPr>
          <p:cNvPicPr>
            <a:picLocks noChangeAspect="1"/>
          </p:cNvPicPr>
          <p:nvPr/>
        </p:nvPicPr>
        <p:blipFill>
          <a:blip r:embed="rId3"/>
          <a:stretch>
            <a:fillRect/>
          </a:stretch>
        </p:blipFill>
        <p:spPr>
          <a:xfrm>
            <a:off x="2570183" y="534629"/>
            <a:ext cx="5888155" cy="4074242"/>
          </a:xfrm>
          <a:prstGeom prst="rect">
            <a:avLst/>
          </a:prstGeom>
        </p:spPr>
      </p:pic>
      <p:sp>
        <p:nvSpPr>
          <p:cNvPr id="6" name="矩形 5">
            <a:extLst>
              <a:ext uri="{FF2B5EF4-FFF2-40B4-BE49-F238E27FC236}">
                <a16:creationId xmlns:a16="http://schemas.microsoft.com/office/drawing/2014/main" id="{D5410696-D37B-8A79-8589-935B14CA4399}"/>
              </a:ext>
            </a:extLst>
          </p:cNvPr>
          <p:cNvSpPr/>
          <p:nvPr/>
        </p:nvSpPr>
        <p:spPr>
          <a:xfrm>
            <a:off x="505181" y="1124960"/>
            <a:ext cx="1677579" cy="397801"/>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性能测试表</a:t>
            </a:r>
          </a:p>
        </p:txBody>
      </p:sp>
      <p:sp>
        <p:nvSpPr>
          <p:cNvPr id="8" name="矩形 7">
            <a:extLst>
              <a:ext uri="{FF2B5EF4-FFF2-40B4-BE49-F238E27FC236}">
                <a16:creationId xmlns:a16="http://schemas.microsoft.com/office/drawing/2014/main" id="{002D4BC8-9E27-D7D9-27D4-540C73F15472}"/>
              </a:ext>
            </a:extLst>
          </p:cNvPr>
          <p:cNvSpPr>
            <a:spLocks noChangeArrowheads="1"/>
          </p:cNvSpPr>
          <p:nvPr/>
        </p:nvSpPr>
        <p:spPr bwMode="auto">
          <a:xfrm>
            <a:off x="501586" y="1565801"/>
            <a:ext cx="2027762" cy="1721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系统对基础模块、核心功能模块、辅助模块三个模块下的各个功能进行多次测试，对模块的各个功能能否在</a:t>
            </a:r>
            <a:r>
              <a:rPr lang="en-US" altLang="zh-CN" sz="1200" dirty="0">
                <a:latin typeface="思源黑体 CN Normal" panose="020B0400000000000000" pitchFamily="34" charset="-122"/>
                <a:ea typeface="思源黑体 CN Normal" panose="020B0400000000000000" pitchFamily="34" charset="-122"/>
              </a:rPr>
              <a:t>2s</a:t>
            </a:r>
            <a:r>
              <a:rPr lang="zh-CN" altLang="en-US" sz="1200" dirty="0">
                <a:latin typeface="思源黑体 CN Normal" panose="020B0400000000000000" pitchFamily="34" charset="-122"/>
                <a:ea typeface="思源黑体 CN Normal" panose="020B0400000000000000" pitchFamily="34" charset="-122"/>
              </a:rPr>
              <a:t>内完成流程各节点的响应进行成功率统计。</a:t>
            </a:r>
            <a:endParaRPr lang="en-US" altLang="zh-CN" sz="1200" dirty="0">
              <a:latin typeface="思源黑体 CN Normal" panose="020B0400000000000000" pitchFamily="34" charset="-122"/>
              <a:ea typeface="思源黑体 CN Normal" panose="020B0400000000000000" pitchFamily="34" charset="-122"/>
            </a:endParaRPr>
          </a:p>
        </p:txBody>
      </p:sp>
    </p:spTree>
    <p:extLst>
      <p:ext uri="{BB962C8B-B14F-4D97-AF65-F5344CB8AC3E}">
        <p14:creationId xmlns:p14="http://schemas.microsoft.com/office/powerpoint/2010/main" val="333469806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6</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总结与展望</a:t>
            </a:r>
          </a:p>
        </p:txBody>
      </p:sp>
      <p:grpSp>
        <p:nvGrpSpPr>
          <p:cNvPr id="31" name="组合 30"/>
          <p:cNvGrpSpPr/>
          <p:nvPr/>
        </p:nvGrpSpPr>
        <p:grpSpPr>
          <a:xfrm>
            <a:off x="6887334" y="1889402"/>
            <a:ext cx="1210588" cy="892148"/>
            <a:chOff x="9140243" y="2649839"/>
            <a:chExt cx="1614117"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6-1 </a:t>
              </a:r>
              <a:r>
                <a:rPr kumimoji="1" lang="zh-CN" altLang="en-US" dirty="0">
                  <a:solidFill>
                    <a:schemeClr val="bg1"/>
                  </a:solidFill>
                </a:rPr>
                <a:t>论文总结</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6-2 </a:t>
              </a:r>
              <a:r>
                <a:rPr lang="zh-CN" altLang="en-US" dirty="0">
                  <a:solidFill>
                    <a:schemeClr val="bg1"/>
                  </a:solidFill>
                </a:rPr>
                <a:t>工作概览</a:t>
              </a:r>
            </a:p>
          </p:txBody>
        </p:sp>
        <p:sp>
          <p:nvSpPr>
            <p:cNvPr id="34" name="矩形 33"/>
            <p:cNvSpPr/>
            <p:nvPr/>
          </p:nvSpPr>
          <p:spPr>
            <a:xfrm>
              <a:off x="9140243" y="3429000"/>
              <a:ext cx="1614117" cy="410369"/>
            </a:xfrm>
            <a:prstGeom prst="rect">
              <a:avLst/>
            </a:prstGeom>
          </p:spPr>
          <p:txBody>
            <a:bodyPr wrap="none">
              <a:spAutoFit/>
            </a:bodyPr>
            <a:lstStyle/>
            <a:p>
              <a:r>
                <a:rPr kumimoji="1" lang="en-US" altLang="zh-CN" dirty="0">
                  <a:solidFill>
                    <a:schemeClr val="bg1"/>
                  </a:solidFill>
                </a:rPr>
                <a:t>6-3 </a:t>
              </a:r>
              <a:r>
                <a:rPr kumimoji="1" lang="zh-CN" altLang="en-US" dirty="0">
                  <a:solidFill>
                    <a:schemeClr val="bg1"/>
                  </a:solidFill>
                </a:rPr>
                <a:t>研究展望</a:t>
              </a:r>
              <a:endParaRPr lang="zh-CN" altLang="en-US" dirty="0">
                <a:solidFill>
                  <a:schemeClr val="bg1"/>
                </a:solidFill>
              </a:endParaRPr>
            </a:p>
          </p:txBody>
        </p:sp>
      </p:grpSp>
    </p:spTree>
    <p:extLst>
      <p:ext uri="{BB962C8B-B14F-4D97-AF65-F5344CB8AC3E}">
        <p14:creationId xmlns:p14="http://schemas.microsoft.com/office/powerpoint/2010/main" val="245008982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论文总结</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03456D2-7736-86EA-724C-FBE53F4AB613}"/>
              </a:ext>
            </a:extLst>
          </p:cNvPr>
          <p:cNvGrpSpPr/>
          <p:nvPr/>
        </p:nvGrpSpPr>
        <p:grpSpPr>
          <a:xfrm>
            <a:off x="923285" y="1325667"/>
            <a:ext cx="1197301" cy="779546"/>
            <a:chOff x="2660401" y="1629745"/>
            <a:chExt cx="1596400" cy="1039397"/>
          </a:xfrm>
        </p:grpSpPr>
        <p:sp>
          <p:nvSpPr>
            <p:cNvPr id="3" name="矩形 2">
              <a:extLst>
                <a:ext uri="{FF2B5EF4-FFF2-40B4-BE49-F238E27FC236}">
                  <a16:creationId xmlns:a16="http://schemas.microsoft.com/office/drawing/2014/main" id="{A0EAD59B-2DE7-103C-7F36-C0307D2DCCBB}"/>
                </a:ext>
              </a:extLst>
            </p:cNvPr>
            <p:cNvSpPr/>
            <p:nvPr/>
          </p:nvSpPr>
          <p:spPr>
            <a:xfrm>
              <a:off x="2702188" y="2258773"/>
              <a:ext cx="1554613" cy="410369"/>
            </a:xfrm>
            <a:prstGeom prst="rect">
              <a:avLst/>
            </a:prstGeom>
          </p:spPr>
          <p:txBody>
            <a:bodyPr wrap="none">
              <a:spAutoFit/>
            </a:bodyPr>
            <a:lstStyle/>
            <a:p>
              <a:r>
                <a:rPr lang="en-US" altLang="zh-CN" b="1" dirty="0">
                  <a:solidFill>
                    <a:schemeClr val="tx1">
                      <a:lumMod val="95000"/>
                      <a:lumOff val="5000"/>
                    </a:schemeClr>
                  </a:solidFill>
                  <a:latin typeface="思源黑体 CN Heavy" panose="020B0A00000000000000" pitchFamily="34" charset="-122"/>
                  <a:ea typeface="思源黑体 CN Heavy" panose="020B0A00000000000000" pitchFamily="34" charset="-122"/>
                </a:rPr>
                <a:t>Innovation</a:t>
              </a:r>
              <a:endParaRPr lang="zh-CN" altLang="en-US"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4" name="文本框 3">
              <a:extLst>
                <a:ext uri="{FF2B5EF4-FFF2-40B4-BE49-F238E27FC236}">
                  <a16:creationId xmlns:a16="http://schemas.microsoft.com/office/drawing/2014/main" id="{95C8E0D1-B4AB-EAA0-F0EA-2344A4A33A57}"/>
                </a:ext>
              </a:extLst>
            </p:cNvPr>
            <p:cNvSpPr txBox="1"/>
            <p:nvPr/>
          </p:nvSpPr>
          <p:spPr>
            <a:xfrm>
              <a:off x="2660401" y="1629745"/>
              <a:ext cx="1203747" cy="697628"/>
            </a:xfrm>
            <a:prstGeom prst="rect">
              <a:avLst/>
            </a:prstGeom>
            <a:noFill/>
          </p:spPr>
          <p:txBody>
            <a:bodyPr wrap="none" rtlCol="0">
              <a:spAutoFit/>
            </a:bodyPr>
            <a:lstStyle/>
            <a:p>
              <a:r>
                <a:rPr lang="zh-CN" altLang="en-US" sz="2800" b="1" dirty="0">
                  <a:solidFill>
                    <a:schemeClr val="tx1">
                      <a:lumMod val="95000"/>
                      <a:lumOff val="5000"/>
                    </a:schemeClr>
                  </a:solidFill>
                  <a:latin typeface="思源黑体 CN Heavy" panose="020B0A00000000000000" pitchFamily="34" charset="-122"/>
                  <a:ea typeface="思源黑体 CN Heavy" panose="020B0A00000000000000" pitchFamily="34" charset="-122"/>
                </a:rPr>
                <a:t>创新</a:t>
              </a:r>
            </a:p>
          </p:txBody>
        </p:sp>
      </p:grpSp>
      <p:grpSp>
        <p:nvGrpSpPr>
          <p:cNvPr id="5" name="组合 4">
            <a:extLst>
              <a:ext uri="{FF2B5EF4-FFF2-40B4-BE49-F238E27FC236}">
                <a16:creationId xmlns:a16="http://schemas.microsoft.com/office/drawing/2014/main" id="{D8355FC2-E826-2BFE-64DE-DCD1D8602189}"/>
              </a:ext>
            </a:extLst>
          </p:cNvPr>
          <p:cNvGrpSpPr/>
          <p:nvPr/>
        </p:nvGrpSpPr>
        <p:grpSpPr>
          <a:xfrm>
            <a:off x="2357251" y="1096716"/>
            <a:ext cx="6187936" cy="1905068"/>
            <a:chOff x="4238859" y="1324283"/>
            <a:chExt cx="8250581" cy="2540091"/>
          </a:xfrm>
        </p:grpSpPr>
        <p:sp>
          <p:nvSpPr>
            <p:cNvPr id="6" name="矩形 3">
              <a:extLst>
                <a:ext uri="{FF2B5EF4-FFF2-40B4-BE49-F238E27FC236}">
                  <a16:creationId xmlns:a16="http://schemas.microsoft.com/office/drawing/2014/main" id="{91EBACF7-B2D6-B8CF-8366-FD2ACBA58605}"/>
                </a:ext>
              </a:extLst>
            </p:cNvPr>
            <p:cNvSpPr/>
            <p:nvPr/>
          </p:nvSpPr>
          <p:spPr>
            <a:xfrm>
              <a:off x="5026257" y="1858753"/>
              <a:ext cx="7463183" cy="1836423"/>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7" name="直角三角形 2">
              <a:extLst>
                <a:ext uri="{FF2B5EF4-FFF2-40B4-BE49-F238E27FC236}">
                  <a16:creationId xmlns:a16="http://schemas.microsoft.com/office/drawing/2014/main" id="{45E97C55-5660-D2D1-31E3-42D1E54BB734}"/>
                </a:ext>
              </a:extLst>
            </p:cNvPr>
            <p:cNvSpPr/>
            <p:nvPr/>
          </p:nvSpPr>
          <p:spPr>
            <a:xfrm rot="17117050" flipH="1">
              <a:off x="5042291" y="2515071"/>
              <a:ext cx="1386578" cy="1312027"/>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8" name="任意多边形 13">
              <a:extLst>
                <a:ext uri="{FF2B5EF4-FFF2-40B4-BE49-F238E27FC236}">
                  <a16:creationId xmlns:a16="http://schemas.microsoft.com/office/drawing/2014/main" id="{3D045B87-EA53-E827-31B1-829CF59EAB19}"/>
                </a:ext>
              </a:extLst>
            </p:cNvPr>
            <p:cNvSpPr/>
            <p:nvPr/>
          </p:nvSpPr>
          <p:spPr>
            <a:xfrm>
              <a:off x="4238859" y="1324283"/>
              <a:ext cx="2314575" cy="1370013"/>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9" name="TextBox 7">
              <a:extLst>
                <a:ext uri="{FF2B5EF4-FFF2-40B4-BE49-F238E27FC236}">
                  <a16:creationId xmlns:a16="http://schemas.microsoft.com/office/drawing/2014/main" id="{F7306ACA-C645-2A77-7A66-516577BCA850}"/>
                </a:ext>
              </a:extLst>
            </p:cNvPr>
            <p:cNvSpPr txBox="1"/>
            <p:nvPr/>
          </p:nvSpPr>
          <p:spPr>
            <a:xfrm>
              <a:off x="4412242" y="1748102"/>
              <a:ext cx="1865215" cy="697627"/>
            </a:xfrm>
            <a:prstGeom prst="rect">
              <a:avLst/>
            </a:prstGeom>
            <a:noFill/>
          </p:spPr>
          <p:txBody>
            <a:bodyPr wrap="square" rtlCol="0">
              <a:spAutoFit/>
            </a:bodyPr>
            <a:lstStyle/>
            <a:p>
              <a:pPr algn="ctr"/>
              <a:r>
                <a:rPr lang="en-US" altLang="zh-CN" b="1" dirty="0">
                  <a:solidFill>
                    <a:schemeClr val="bg1"/>
                  </a:solidFill>
                  <a:latin typeface="思源黑体 CN Heavy" panose="020B0A00000000000000" pitchFamily="34" charset="-122"/>
                  <a:ea typeface="思源黑体 CN Heavy" panose="020B0A00000000000000" pitchFamily="34" charset="-122"/>
                  <a:cs typeface="微软雅黑"/>
                </a:rPr>
                <a:t>Vue-Element-Admin</a:t>
              </a:r>
              <a:r>
                <a:rPr lang="zh-CN" altLang="en-US" b="1" dirty="0">
                  <a:solidFill>
                    <a:schemeClr val="bg1"/>
                  </a:solidFill>
                  <a:latin typeface="思源黑体 CN Heavy" panose="020B0A00000000000000" pitchFamily="34" charset="-122"/>
                  <a:ea typeface="思源黑体 CN Heavy" panose="020B0A00000000000000" pitchFamily="34" charset="-122"/>
                  <a:cs typeface="微软雅黑"/>
                </a:rPr>
                <a:t>框架</a:t>
              </a:r>
            </a:p>
          </p:txBody>
        </p:sp>
        <p:sp>
          <p:nvSpPr>
            <p:cNvPr id="10" name="Text Box 13">
              <a:extLst>
                <a:ext uri="{FF2B5EF4-FFF2-40B4-BE49-F238E27FC236}">
                  <a16:creationId xmlns:a16="http://schemas.microsoft.com/office/drawing/2014/main" id="{34064F4E-7512-8BC3-FD6B-42AEB3BFDFED}"/>
                </a:ext>
              </a:extLst>
            </p:cNvPr>
            <p:cNvSpPr txBox="1">
              <a:spLocks noChangeArrowheads="1"/>
            </p:cNvSpPr>
            <p:nvPr/>
          </p:nvSpPr>
          <p:spPr bwMode="gray">
            <a:xfrm>
              <a:off x="6569956" y="2139523"/>
              <a:ext cx="5742542" cy="13260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20650" indent="-12065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algn="just">
                <a:lnSpc>
                  <a:spcPct val="125000"/>
                </a:lnSpc>
              </a:pP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Vue-Element-Admin</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基于</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和</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Element-UI</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进行网站搭建，使用最新的前端技术栈，采用</a:t>
              </a:r>
              <a:r>
                <a:rPr lang="en-US" altLang="zh-CN" sz="1200" dirty="0" err="1">
                  <a:solidFill>
                    <a:schemeClr val="tx1">
                      <a:lumMod val="95000"/>
                      <a:lumOff val="5000"/>
                    </a:schemeClr>
                  </a:solidFill>
                  <a:latin typeface="思源黑体 CN Normal" panose="020B0400000000000000" pitchFamily="34" charset="-122"/>
                  <a:ea typeface="思源黑体 CN Normal" panose="020B0400000000000000" pitchFamily="34" charset="-122"/>
                </a:rPr>
                <a:t>SpringBoot</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结合</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的这种流行模式，能够使得系统用户界面更加的美观的情况下用户的体验也更加良好，同时还能提高系统开发和扩展的速度。</a:t>
              </a:r>
              <a:endParaRPr lang="zh-CN"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cs typeface="微软雅黑"/>
              </a:endParaRPr>
            </a:p>
          </p:txBody>
        </p:sp>
      </p:grpSp>
      <p:grpSp>
        <p:nvGrpSpPr>
          <p:cNvPr id="11" name="组合 10">
            <a:extLst>
              <a:ext uri="{FF2B5EF4-FFF2-40B4-BE49-F238E27FC236}">
                <a16:creationId xmlns:a16="http://schemas.microsoft.com/office/drawing/2014/main" id="{CD62AF98-0CF8-74A7-0828-2504DB8B82A3}"/>
              </a:ext>
            </a:extLst>
          </p:cNvPr>
          <p:cNvGrpSpPr/>
          <p:nvPr/>
        </p:nvGrpSpPr>
        <p:grpSpPr>
          <a:xfrm>
            <a:off x="997687" y="2800913"/>
            <a:ext cx="6440486" cy="1922836"/>
            <a:chOff x="1706779" y="3596733"/>
            <a:chExt cx="8587315" cy="2563781"/>
          </a:xfrm>
        </p:grpSpPr>
        <p:sp>
          <p:nvSpPr>
            <p:cNvPr id="12" name="矩形 3">
              <a:extLst>
                <a:ext uri="{FF2B5EF4-FFF2-40B4-BE49-F238E27FC236}">
                  <a16:creationId xmlns:a16="http://schemas.microsoft.com/office/drawing/2014/main" id="{EA1D40A5-5989-40E4-AA52-348E7C9877B6}"/>
                </a:ext>
              </a:extLst>
            </p:cNvPr>
            <p:cNvSpPr/>
            <p:nvPr/>
          </p:nvSpPr>
          <p:spPr>
            <a:xfrm>
              <a:off x="2474753" y="4174210"/>
              <a:ext cx="7819341" cy="1819058"/>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3" name="直角三角形 2">
              <a:extLst>
                <a:ext uri="{FF2B5EF4-FFF2-40B4-BE49-F238E27FC236}">
                  <a16:creationId xmlns:a16="http://schemas.microsoft.com/office/drawing/2014/main" id="{5F787514-B3DE-9521-2AB7-B9E61F314A20}"/>
                </a:ext>
              </a:extLst>
            </p:cNvPr>
            <p:cNvSpPr/>
            <p:nvPr/>
          </p:nvSpPr>
          <p:spPr>
            <a:xfrm rot="17117050" flipH="1">
              <a:off x="2486725" y="4791148"/>
              <a:ext cx="1408213" cy="1330520"/>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14" name="任意多边形 20">
              <a:extLst>
                <a:ext uri="{FF2B5EF4-FFF2-40B4-BE49-F238E27FC236}">
                  <a16:creationId xmlns:a16="http://schemas.microsoft.com/office/drawing/2014/main" id="{3E42B5A9-3A8D-2803-079C-9B0FBF4A6527}"/>
                </a:ext>
              </a:extLst>
            </p:cNvPr>
            <p:cNvSpPr/>
            <p:nvPr/>
          </p:nvSpPr>
          <p:spPr>
            <a:xfrm>
              <a:off x="1706779" y="3596733"/>
              <a:ext cx="2314575" cy="1370012"/>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15" name="TextBox 8">
              <a:extLst>
                <a:ext uri="{FF2B5EF4-FFF2-40B4-BE49-F238E27FC236}">
                  <a16:creationId xmlns:a16="http://schemas.microsoft.com/office/drawing/2014/main" id="{74C01868-FD0C-1D0E-E8A2-300369E44858}"/>
                </a:ext>
              </a:extLst>
            </p:cNvPr>
            <p:cNvSpPr txBox="1"/>
            <p:nvPr/>
          </p:nvSpPr>
          <p:spPr>
            <a:xfrm>
              <a:off x="1864171" y="3987849"/>
              <a:ext cx="1867972" cy="697627"/>
            </a:xfrm>
            <a:prstGeom prst="rect">
              <a:avLst/>
            </a:prstGeom>
            <a:noFill/>
          </p:spPr>
          <p:txBody>
            <a:bodyPr wrap="square" rtlCol="0">
              <a:spAutoFit/>
            </a:bodyPr>
            <a:lstStyle>
              <a:defPPr>
                <a:defRPr lang="zh-CN"/>
              </a:defPPr>
              <a:lvl1pPr algn="ctr">
                <a:defRPr b="1">
                  <a:solidFill>
                    <a:schemeClr val="bg1"/>
                  </a:solidFill>
                  <a:latin typeface="思源黑体 CN Heavy" panose="020B0A00000000000000" pitchFamily="34" charset="-122"/>
                  <a:ea typeface="思源黑体 CN Heavy" panose="020B0A00000000000000" pitchFamily="34" charset="-122"/>
                  <a:cs typeface="微软雅黑"/>
                </a:defRPr>
              </a:lvl1pPr>
            </a:lstStyle>
            <a:p>
              <a:r>
                <a:rPr lang="zh-CN" altLang="en-US" dirty="0"/>
                <a:t>动态路由与</a:t>
              </a:r>
              <a:endParaRPr lang="en-US" altLang="zh-CN" dirty="0"/>
            </a:p>
            <a:p>
              <a:r>
                <a:rPr lang="zh-CN" altLang="en-US" dirty="0"/>
                <a:t>权限绑定</a:t>
              </a:r>
            </a:p>
          </p:txBody>
        </p:sp>
        <p:sp>
          <p:nvSpPr>
            <p:cNvPr id="16" name="Text Box 13">
              <a:extLst>
                <a:ext uri="{FF2B5EF4-FFF2-40B4-BE49-F238E27FC236}">
                  <a16:creationId xmlns:a16="http://schemas.microsoft.com/office/drawing/2014/main" id="{F31D25DB-4C3E-ED3A-B3CB-6C961CD330D1}"/>
                </a:ext>
              </a:extLst>
            </p:cNvPr>
            <p:cNvSpPr txBox="1">
              <a:spLocks noChangeArrowheads="1"/>
            </p:cNvSpPr>
            <p:nvPr/>
          </p:nvSpPr>
          <p:spPr bwMode="gray">
            <a:xfrm>
              <a:off x="4141446" y="4445300"/>
              <a:ext cx="5878956" cy="1326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indent="0" algn="just">
                <a:lnSpc>
                  <a:spcPct val="125000"/>
                </a:lnSpc>
                <a:defRPr sz="1200">
                  <a:solidFill>
                    <a:schemeClr val="tx1">
                      <a:lumMod val="95000"/>
                      <a:lumOff val="5000"/>
                    </a:schemeClr>
                  </a:solidFill>
                  <a:latin typeface="思源黑体 CN Normal" panose="020B0400000000000000" pitchFamily="34" charset="-122"/>
                  <a:ea typeface="思源黑体 CN Normal" panose="020B0400000000000000" pitchFamily="34" charset="-122"/>
                </a:defRPr>
              </a:lvl1pPr>
              <a:lvl2pPr>
                <a:defRPr>
                  <a:latin typeface="Arial" charset="0"/>
                </a:defRPr>
              </a:lvl2pPr>
              <a:lvl3pPr>
                <a:defRPr>
                  <a:latin typeface="Arial" charset="0"/>
                </a:defRPr>
              </a:lvl3pPr>
              <a:lvl4pPr>
                <a:defRPr>
                  <a:latin typeface="Arial" charset="0"/>
                </a:defRPr>
              </a:lvl4pPr>
              <a:lvl5pPr>
                <a:defRPr>
                  <a:latin typeface="Arial" charset="0"/>
                </a:defRPr>
              </a:lvl5pPr>
              <a:lvl6pPr fontAlgn="base">
                <a:spcBef>
                  <a:spcPct val="0"/>
                </a:spcBef>
                <a:spcAft>
                  <a:spcPct val="0"/>
                </a:spcAft>
                <a:defRPr>
                  <a:latin typeface="Arial" charset="0"/>
                </a:defRPr>
              </a:lvl6pPr>
              <a:lvl7pPr fontAlgn="base">
                <a:spcBef>
                  <a:spcPct val="0"/>
                </a:spcBef>
                <a:spcAft>
                  <a:spcPct val="0"/>
                </a:spcAft>
                <a:defRPr>
                  <a:latin typeface="Arial" charset="0"/>
                </a:defRPr>
              </a:lvl7pPr>
              <a:lvl8pPr fontAlgn="base">
                <a:spcBef>
                  <a:spcPct val="0"/>
                </a:spcBef>
                <a:spcAft>
                  <a:spcPct val="0"/>
                </a:spcAft>
                <a:defRPr>
                  <a:latin typeface="Arial" charset="0"/>
                </a:defRPr>
              </a:lvl8pPr>
              <a:lvl9pPr fontAlgn="base">
                <a:spcBef>
                  <a:spcPct val="0"/>
                </a:spcBef>
                <a:spcAft>
                  <a:spcPct val="0"/>
                </a:spcAft>
                <a:defRPr>
                  <a:latin typeface="Arial" charset="0"/>
                </a:defRPr>
              </a:lvl9pPr>
            </a:lstStyle>
            <a:p>
              <a:r>
                <a:rPr lang="zh-CN" altLang="en-US" dirty="0"/>
                <a:t>项目通过菜单管理和角色管理功能模块实现了权限分配、绑定与监测。系统将菜单以及菜单下的子功能视为主体存储到数据库中并分配唯一对应的权限编码，帮助开发者或管理员对菜单以及子功能进行增删、权限管理，使系统易于维护和拓展。</a:t>
              </a:r>
            </a:p>
          </p:txBody>
        </p:sp>
      </p:grpSp>
      <p:sp>
        <p:nvSpPr>
          <p:cNvPr id="17" name="文本框 16">
            <a:extLst>
              <a:ext uri="{FF2B5EF4-FFF2-40B4-BE49-F238E27FC236}">
                <a16:creationId xmlns:a16="http://schemas.microsoft.com/office/drawing/2014/main" id="{AC452CB0-2E9C-D3C7-8C55-72E97B6746FF}"/>
              </a:ext>
            </a:extLst>
          </p:cNvPr>
          <p:cNvSpPr txBox="1"/>
          <p:nvPr/>
        </p:nvSpPr>
        <p:spPr>
          <a:xfrm>
            <a:off x="1720343" y="1252754"/>
            <a:ext cx="454292" cy="684803"/>
          </a:xfrm>
          <a:prstGeom prst="rect">
            <a:avLst/>
          </a:prstGeom>
          <a:noFill/>
        </p:spPr>
        <p:txBody>
          <a:bodyPr wrap="none" lIns="68580" tIns="34290" rIns="68580" bIns="34290" rtlCol="0">
            <a:spAutoFit/>
          </a:bodyPr>
          <a:lstStyle/>
          <a:p>
            <a:r>
              <a:rPr lang="en-US" altLang="zh-CN" sz="4000" b="1" dirty="0">
                <a:solidFill>
                  <a:schemeClr val="tx1">
                    <a:lumMod val="95000"/>
                    <a:lumOff val="5000"/>
                  </a:schemeClr>
                </a:solidFill>
                <a:latin typeface="微软雅黑" panose="020B0503020204020204" pitchFamily="34" charset="-122"/>
                <a:ea typeface="微软雅黑" panose="020B0503020204020204" pitchFamily="34" charset="-122"/>
              </a:rPr>
              <a:t>1</a:t>
            </a:r>
            <a:endParaRPr lang="zh-CN" altLang="en-US" sz="40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96D38AB3-231A-8A37-83CF-9069C45450C3}"/>
              </a:ext>
            </a:extLst>
          </p:cNvPr>
          <p:cNvSpPr txBox="1"/>
          <p:nvPr/>
        </p:nvSpPr>
        <p:spPr>
          <a:xfrm>
            <a:off x="508299" y="2933794"/>
            <a:ext cx="494366" cy="761747"/>
          </a:xfrm>
          <a:prstGeom prst="rect">
            <a:avLst/>
          </a:prstGeom>
          <a:noFill/>
        </p:spPr>
        <p:txBody>
          <a:bodyPr wrap="none" lIns="68580" tIns="34290" rIns="68580" bIns="34290" rtlCol="0">
            <a:spAutoFit/>
          </a:bodyPr>
          <a:lstStyle/>
          <a:p>
            <a:r>
              <a:rPr lang="en-US" altLang="zh-CN" sz="4500" b="1" dirty="0">
                <a:solidFill>
                  <a:schemeClr val="tx1">
                    <a:lumMod val="95000"/>
                    <a:lumOff val="5000"/>
                  </a:schemeClr>
                </a:solidFill>
                <a:latin typeface="微软雅黑" panose="020B0503020204020204" pitchFamily="34" charset="-122"/>
                <a:ea typeface="微软雅黑" panose="020B0503020204020204" pitchFamily="34" charset="-122"/>
              </a:rPr>
              <a:t>2</a:t>
            </a:r>
            <a:endParaRPr lang="zh-CN" altLang="en-US" sz="45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6672537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4" presetClass="entr" presetSubtype="1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childTnLst>
                          </p:cTn>
                        </p:par>
                        <p:par>
                          <p:cTn id="17" fill="hold">
                            <p:stCondLst>
                              <p:cond delay="1500"/>
                            </p:stCondLst>
                            <p:childTnLst>
                              <p:par>
                                <p:cTn id="18" presetID="42" presetClass="entr" presetSubtype="0"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1000"/>
                                        <p:tgtEl>
                                          <p:spTgt spid="17"/>
                                        </p:tgtEl>
                                      </p:cBhvr>
                                    </p:animEffect>
                                    <p:anim calcmode="lin" valueType="num">
                                      <p:cBhvr>
                                        <p:cTn id="21" dur="1000" fill="hold"/>
                                        <p:tgtEl>
                                          <p:spTgt spid="17"/>
                                        </p:tgtEl>
                                        <p:attrNameLst>
                                          <p:attrName>ppt_x</p:attrName>
                                        </p:attrNameLst>
                                      </p:cBhvr>
                                      <p:tavLst>
                                        <p:tav tm="0">
                                          <p:val>
                                            <p:strVal val="#ppt_x"/>
                                          </p:val>
                                        </p:tav>
                                        <p:tav tm="100000">
                                          <p:val>
                                            <p:strVal val="#ppt_x"/>
                                          </p:val>
                                        </p:tav>
                                      </p:tavLst>
                                    </p:anim>
                                    <p:anim calcmode="lin" valueType="num">
                                      <p:cBhvr>
                                        <p:cTn id="22" dur="1000" fill="hold"/>
                                        <p:tgtEl>
                                          <p:spTgt spid="17"/>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1500"/>
                                        <p:tgtEl>
                                          <p:spTgt spid="5"/>
                                        </p:tgtEl>
                                      </p:cBhvr>
                                    </p:animEffect>
                                  </p:childTnLst>
                                </p:cTn>
                              </p:par>
                            </p:childTnLst>
                          </p:cTn>
                        </p:par>
                        <p:par>
                          <p:cTn id="27" fill="hold">
                            <p:stCondLst>
                              <p:cond delay="4000"/>
                            </p:stCondLst>
                            <p:childTnLst>
                              <p:par>
                                <p:cTn id="28" presetID="42"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anim calcmode="lin" valueType="num">
                                      <p:cBhvr>
                                        <p:cTn id="31" dur="1000" fill="hold"/>
                                        <p:tgtEl>
                                          <p:spTgt spid="18"/>
                                        </p:tgtEl>
                                        <p:attrNameLst>
                                          <p:attrName>ppt_x</p:attrName>
                                        </p:attrNameLst>
                                      </p:cBhvr>
                                      <p:tavLst>
                                        <p:tav tm="0">
                                          <p:val>
                                            <p:strVal val="#ppt_x"/>
                                          </p:val>
                                        </p:tav>
                                        <p:tav tm="100000">
                                          <p:val>
                                            <p:strVal val="#ppt_x"/>
                                          </p:val>
                                        </p:tav>
                                      </p:tavLst>
                                    </p:anim>
                                    <p:anim calcmode="lin" valueType="num">
                                      <p:cBhvr>
                                        <p:cTn id="32" dur="1000" fill="hold"/>
                                        <p:tgtEl>
                                          <p:spTgt spid="18"/>
                                        </p:tgtEl>
                                        <p:attrNameLst>
                                          <p:attrName>ppt_y</p:attrName>
                                        </p:attrNameLst>
                                      </p:cBhvr>
                                      <p:tavLst>
                                        <p:tav tm="0">
                                          <p:val>
                                            <p:strVal val="#ppt_y+.1"/>
                                          </p:val>
                                        </p:tav>
                                        <p:tav tm="100000">
                                          <p:val>
                                            <p:strVal val="#ppt_y"/>
                                          </p:val>
                                        </p:tav>
                                      </p:tavLst>
                                    </p:anim>
                                  </p:childTnLst>
                                </p:cTn>
                              </p:par>
                            </p:childTnLst>
                          </p:cTn>
                        </p:par>
                        <p:par>
                          <p:cTn id="33" fill="hold">
                            <p:stCondLst>
                              <p:cond delay="5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1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17" grpId="0"/>
      <p:bldP spid="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1E0E2252-2E72-BBAD-045F-5DBD6625D492}"/>
              </a:ext>
            </a:extLst>
          </p:cNvPr>
          <p:cNvPicPr>
            <a:picLocks noChangeAspect="1"/>
          </p:cNvPicPr>
          <p:nvPr/>
        </p:nvPicPr>
        <p:blipFill rotWithShape="1">
          <a:blip r:embed="rId3"/>
          <a:srcRect l="12513" r="8198"/>
          <a:stretch/>
        </p:blipFill>
        <p:spPr>
          <a:xfrm>
            <a:off x="5334000" y="639505"/>
            <a:ext cx="3809999" cy="4503994"/>
          </a:xfrm>
          <a:prstGeom prst="rect">
            <a:avLst/>
          </a:prstGeom>
        </p:spPr>
      </p:pic>
      <p:pic>
        <p:nvPicPr>
          <p:cNvPr id="6" name="图片 5">
            <a:extLst>
              <a:ext uri="{FF2B5EF4-FFF2-40B4-BE49-F238E27FC236}">
                <a16:creationId xmlns:a16="http://schemas.microsoft.com/office/drawing/2014/main" id="{72CFFCA0-D4E2-8BDE-1801-F9123B097EEF}"/>
              </a:ext>
            </a:extLst>
          </p:cNvPr>
          <p:cNvPicPr>
            <a:picLocks noChangeAspect="1"/>
          </p:cNvPicPr>
          <p:nvPr/>
        </p:nvPicPr>
        <p:blipFill rotWithShape="1">
          <a:blip r:embed="rId4"/>
          <a:srcRect l="2807" r="14743"/>
          <a:stretch/>
        </p:blipFill>
        <p:spPr>
          <a:xfrm>
            <a:off x="1658983" y="639504"/>
            <a:ext cx="3274532" cy="4503995"/>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温习与梳理</a:t>
            </a:r>
          </a:p>
        </p:txBody>
      </p:sp>
      <p:sp>
        <p:nvSpPr>
          <p:cNvPr id="12" name="矩形 11">
            <a:extLst>
              <a:ext uri="{FF2B5EF4-FFF2-40B4-BE49-F238E27FC236}">
                <a16:creationId xmlns:a16="http://schemas.microsoft.com/office/drawing/2014/main" id="{D98CDA5A-4D8A-C0CD-F6F9-FCC0614A4DF3}"/>
              </a:ext>
            </a:extLst>
          </p:cNvPr>
          <p:cNvSpPr>
            <a:spLocks noChangeArrowheads="1"/>
          </p:cNvSpPr>
          <p:nvPr/>
        </p:nvSpPr>
        <p:spPr bwMode="auto">
          <a:xfrm>
            <a:off x="1952169" y="259499"/>
            <a:ext cx="6715643"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详细笔记整理可访问 </a:t>
            </a:r>
            <a:r>
              <a:rPr lang="en-US" altLang="zh-CN" sz="1200" dirty="0">
                <a:latin typeface="思源黑体 CN Normal" panose="020B0400000000000000" pitchFamily="34" charset="-122"/>
                <a:ea typeface="思源黑体 CN Normal" panose="020B0400000000000000" pitchFamily="34" charset="-122"/>
                <a:hlinkClick r:id="rId5"/>
              </a:rPr>
              <a:t>https://www.wangztblog.com</a:t>
            </a:r>
            <a:endParaRPr lang="en-US" altLang="zh-CN" sz="1200" dirty="0">
              <a:latin typeface="思源黑体 CN Normal" panose="020B0400000000000000" pitchFamily="34" charset="-122"/>
              <a:ea typeface="思源黑体 CN Normal" panose="020B0400000000000000" pitchFamily="34" charset="-122"/>
            </a:endParaRPr>
          </a:p>
        </p:txBody>
      </p:sp>
      <p:cxnSp>
        <p:nvCxnSpPr>
          <p:cNvPr id="2" name="直接连接符 15">
            <a:extLst>
              <a:ext uri="{FF2B5EF4-FFF2-40B4-BE49-F238E27FC236}">
                <a16:creationId xmlns:a16="http://schemas.microsoft.com/office/drawing/2014/main" id="{AB162A64-D1B0-9A29-7CB2-249D991D79F1}"/>
              </a:ext>
            </a:extLst>
          </p:cNvPr>
          <p:cNvCxnSpPr>
            <a:cxnSpLocks/>
          </p:cNvCxnSpPr>
          <p:nvPr/>
        </p:nvCxnSpPr>
        <p:spPr>
          <a:xfrm>
            <a:off x="5134924" y="1021080"/>
            <a:ext cx="0" cy="3787140"/>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22810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up)">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FACBEB5-2212-2E05-DAE6-04DC54212A43}"/>
              </a:ext>
            </a:extLst>
          </p:cNvPr>
          <p:cNvPicPr>
            <a:picLocks noChangeAspect="1"/>
          </p:cNvPicPr>
          <p:nvPr/>
        </p:nvPicPr>
        <p:blipFill>
          <a:blip r:embed="rId3"/>
          <a:stretch>
            <a:fillRect/>
          </a:stretch>
        </p:blipFill>
        <p:spPr>
          <a:xfrm>
            <a:off x="1959794" y="639505"/>
            <a:ext cx="7069083" cy="4028359"/>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毕设仓库</a:t>
            </a:r>
          </a:p>
        </p:txBody>
      </p:sp>
      <p:pic>
        <p:nvPicPr>
          <p:cNvPr id="5" name="图片 4">
            <a:extLst>
              <a:ext uri="{FF2B5EF4-FFF2-40B4-BE49-F238E27FC236}">
                <a16:creationId xmlns:a16="http://schemas.microsoft.com/office/drawing/2014/main" id="{72C18F72-6DC9-5B1F-FB64-FDB95CAC480C}"/>
              </a:ext>
            </a:extLst>
          </p:cNvPr>
          <p:cNvPicPr>
            <a:picLocks noChangeAspect="1"/>
          </p:cNvPicPr>
          <p:nvPr/>
        </p:nvPicPr>
        <p:blipFill rotWithShape="1">
          <a:blip r:embed="rId4"/>
          <a:srcRect l="65372" r="4806"/>
          <a:stretch/>
        </p:blipFill>
        <p:spPr>
          <a:xfrm>
            <a:off x="0" y="1733477"/>
            <a:ext cx="2109019" cy="1676545"/>
          </a:xfrm>
          <a:prstGeom prst="rect">
            <a:avLst/>
          </a:prstGeom>
        </p:spPr>
      </p:pic>
    </p:spTree>
    <p:extLst>
      <p:ext uri="{BB962C8B-B14F-4D97-AF65-F5344CB8AC3E}">
        <p14:creationId xmlns:p14="http://schemas.microsoft.com/office/powerpoint/2010/main" val="155373086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1</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背景与目的</a:t>
            </a:r>
          </a:p>
        </p:txBody>
      </p:sp>
    </p:spTree>
    <p:extLst>
      <p:ext uri="{BB962C8B-B14F-4D97-AF65-F5344CB8AC3E}">
        <p14:creationId xmlns:p14="http://schemas.microsoft.com/office/powerpoint/2010/main" val="322822062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研究展望</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8B8C277B-CA94-D33E-FDDF-5999BD2DB88B}"/>
              </a:ext>
            </a:extLst>
          </p:cNvPr>
          <p:cNvSpPr/>
          <p:nvPr/>
        </p:nvSpPr>
        <p:spPr>
          <a:xfrm>
            <a:off x="1290484"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6F2D3E91-888F-9515-CACD-4D243F58628E}"/>
              </a:ext>
            </a:extLst>
          </p:cNvPr>
          <p:cNvSpPr txBox="1"/>
          <p:nvPr/>
        </p:nvSpPr>
        <p:spPr>
          <a:xfrm>
            <a:off x="1510506" y="1575281"/>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本论文要求与研究注重于后端系统，针对实际应用的完整性有待提升</a:t>
            </a:r>
          </a:p>
        </p:txBody>
      </p:sp>
      <p:sp>
        <p:nvSpPr>
          <p:cNvPr id="6" name="任意多边形 16">
            <a:extLst>
              <a:ext uri="{FF2B5EF4-FFF2-40B4-BE49-F238E27FC236}">
                <a16:creationId xmlns:a16="http://schemas.microsoft.com/office/drawing/2014/main" id="{C4AEF4F7-5291-51CB-7C04-EAB185D4E7B3}"/>
              </a:ext>
            </a:extLst>
          </p:cNvPr>
          <p:cNvSpPr/>
          <p:nvPr/>
        </p:nvSpPr>
        <p:spPr>
          <a:xfrm>
            <a:off x="4253308" y="173726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3" name="任意多边形 15">
            <a:extLst>
              <a:ext uri="{FF2B5EF4-FFF2-40B4-BE49-F238E27FC236}">
                <a16:creationId xmlns:a16="http://schemas.microsoft.com/office/drawing/2014/main" id="{C267D261-564B-4FC2-651B-79BD10C74256}"/>
              </a:ext>
            </a:extLst>
          </p:cNvPr>
          <p:cNvSpPr/>
          <p:nvPr/>
        </p:nvSpPr>
        <p:spPr>
          <a:xfrm>
            <a:off x="4835493"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4" name="文本框 20">
            <a:extLst>
              <a:ext uri="{FF2B5EF4-FFF2-40B4-BE49-F238E27FC236}">
                <a16:creationId xmlns:a16="http://schemas.microsoft.com/office/drawing/2014/main" id="{45BCC226-F5B3-09C5-D886-D2470E3C2DFC}"/>
              </a:ext>
            </a:extLst>
          </p:cNvPr>
          <p:cNvSpPr txBox="1"/>
          <p:nvPr/>
        </p:nvSpPr>
        <p:spPr>
          <a:xfrm>
            <a:off x="5080758" y="1652478"/>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完成</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前端并整合后端系统、拓展业务功能</a:t>
            </a:r>
          </a:p>
        </p:txBody>
      </p:sp>
      <p:sp>
        <p:nvSpPr>
          <p:cNvPr id="15" name="任意多边形 15">
            <a:extLst>
              <a:ext uri="{FF2B5EF4-FFF2-40B4-BE49-F238E27FC236}">
                <a16:creationId xmlns:a16="http://schemas.microsoft.com/office/drawing/2014/main" id="{7289C326-B013-8257-CE73-4B1158B3B576}"/>
              </a:ext>
            </a:extLst>
          </p:cNvPr>
          <p:cNvSpPr/>
          <p:nvPr/>
        </p:nvSpPr>
        <p:spPr>
          <a:xfrm>
            <a:off x="1290484"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5870219-99B7-B212-6717-9F63E8B9588E}"/>
              </a:ext>
            </a:extLst>
          </p:cNvPr>
          <p:cNvSpPr txBox="1"/>
          <p:nvPr/>
        </p:nvSpPr>
        <p:spPr>
          <a:xfrm>
            <a:off x="1500950" y="2829917"/>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数据统计方面，停留在简单的图表演示，数据未得到有效利用</a:t>
            </a:r>
          </a:p>
        </p:txBody>
      </p:sp>
      <p:sp>
        <p:nvSpPr>
          <p:cNvPr id="17" name="任意多边形 16">
            <a:extLst>
              <a:ext uri="{FF2B5EF4-FFF2-40B4-BE49-F238E27FC236}">
                <a16:creationId xmlns:a16="http://schemas.microsoft.com/office/drawing/2014/main" id="{12A7EC68-0207-0B23-95CC-B5609F167D80}"/>
              </a:ext>
            </a:extLst>
          </p:cNvPr>
          <p:cNvSpPr/>
          <p:nvPr/>
        </p:nvSpPr>
        <p:spPr>
          <a:xfrm>
            <a:off x="4253308" y="288800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8" name="任意多边形 15">
            <a:extLst>
              <a:ext uri="{FF2B5EF4-FFF2-40B4-BE49-F238E27FC236}">
                <a16:creationId xmlns:a16="http://schemas.microsoft.com/office/drawing/2014/main" id="{B5F61348-FFBC-8A29-5383-24CB93EDB6BA}"/>
              </a:ext>
            </a:extLst>
          </p:cNvPr>
          <p:cNvSpPr/>
          <p:nvPr/>
        </p:nvSpPr>
        <p:spPr>
          <a:xfrm>
            <a:off x="4835493"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9" name="文本框 20">
            <a:extLst>
              <a:ext uri="{FF2B5EF4-FFF2-40B4-BE49-F238E27FC236}">
                <a16:creationId xmlns:a16="http://schemas.microsoft.com/office/drawing/2014/main" id="{0CE02144-3F1E-F8C1-019E-BB689EE3E819}"/>
              </a:ext>
            </a:extLst>
          </p:cNvPr>
          <p:cNvSpPr txBox="1"/>
          <p:nvPr/>
        </p:nvSpPr>
        <p:spPr>
          <a:xfrm>
            <a:off x="5080758" y="2737583"/>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添加在大数据层面对用户数据进行分析的功能，预测用户停车喜好等</a:t>
            </a:r>
          </a:p>
        </p:txBody>
      </p:sp>
      <p:sp>
        <p:nvSpPr>
          <p:cNvPr id="20" name="矩形 19">
            <a:extLst>
              <a:ext uri="{FF2B5EF4-FFF2-40B4-BE49-F238E27FC236}">
                <a16:creationId xmlns:a16="http://schemas.microsoft.com/office/drawing/2014/main" id="{7E0E4800-29C0-B0C3-94B0-F043E73944A3}"/>
              </a:ext>
            </a:extLst>
          </p:cNvPr>
          <p:cNvSpPr/>
          <p:nvPr/>
        </p:nvSpPr>
        <p:spPr>
          <a:xfrm>
            <a:off x="5749669" y="902182"/>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未来方向</a:t>
            </a:r>
          </a:p>
        </p:txBody>
      </p:sp>
      <p:sp>
        <p:nvSpPr>
          <p:cNvPr id="21" name="矩形 20">
            <a:extLst>
              <a:ext uri="{FF2B5EF4-FFF2-40B4-BE49-F238E27FC236}">
                <a16:creationId xmlns:a16="http://schemas.microsoft.com/office/drawing/2014/main" id="{3D3BCFFC-640B-F537-9DF5-1258236F0708}"/>
              </a:ext>
            </a:extLst>
          </p:cNvPr>
          <p:cNvSpPr/>
          <p:nvPr/>
        </p:nvSpPr>
        <p:spPr>
          <a:xfrm>
            <a:off x="2214216" y="90225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研究不足</a:t>
            </a:r>
          </a:p>
        </p:txBody>
      </p:sp>
    </p:spTree>
    <p:extLst>
      <p:ext uri="{BB962C8B-B14F-4D97-AF65-F5344CB8AC3E}">
        <p14:creationId xmlns:p14="http://schemas.microsoft.com/office/powerpoint/2010/main" val="40456546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92813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感谢倾听，敬请批评指正</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2256503" y="2555158"/>
            <a:ext cx="48743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436872"/>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2"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1+#ppt_w/2"/>
                                          </p:val>
                                        </p:tav>
                                        <p:tav tm="100000">
                                          <p:val>
                                            <p:strVal val="#ppt_x"/>
                                          </p:val>
                                        </p:tav>
                                      </p:tavLst>
                                    </p:anim>
                                    <p:anim calcmode="lin" valueType="num">
                                      <p:cBhvr additive="base">
                                        <p:cTn id="27"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背景与目的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D65C1A35-9A6C-3560-B12B-C8CD850AF7A5}"/>
              </a:ext>
            </a:extLst>
          </p:cNvPr>
          <p:cNvSpPr/>
          <p:nvPr/>
        </p:nvSpPr>
        <p:spPr>
          <a:xfrm>
            <a:off x="240101"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909C717C-B8CC-E070-2C29-025DA5A12988}"/>
              </a:ext>
            </a:extLst>
          </p:cNvPr>
          <p:cNvSpPr txBox="1"/>
          <p:nvPr/>
        </p:nvSpPr>
        <p:spPr>
          <a:xfrm>
            <a:off x="358690"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企业的探索意愿</a:t>
            </a:r>
          </a:p>
        </p:txBody>
      </p:sp>
      <p:sp>
        <p:nvSpPr>
          <p:cNvPr id="4" name="任意多边形 15">
            <a:extLst>
              <a:ext uri="{FF2B5EF4-FFF2-40B4-BE49-F238E27FC236}">
                <a16:creationId xmlns:a16="http://schemas.microsoft.com/office/drawing/2014/main" id="{BC188C88-5254-52B4-839E-265F06CCA54D}"/>
              </a:ext>
            </a:extLst>
          </p:cNvPr>
          <p:cNvSpPr/>
          <p:nvPr/>
        </p:nvSpPr>
        <p:spPr>
          <a:xfrm>
            <a:off x="2083650"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5" name="文本框 20">
            <a:extLst>
              <a:ext uri="{FF2B5EF4-FFF2-40B4-BE49-F238E27FC236}">
                <a16:creationId xmlns:a16="http://schemas.microsoft.com/office/drawing/2014/main" id="{0D7DA8D7-6323-FBD4-9837-34E1FCD89D1A}"/>
              </a:ext>
            </a:extLst>
          </p:cNvPr>
          <p:cNvSpPr txBox="1"/>
          <p:nvPr/>
        </p:nvSpPr>
        <p:spPr>
          <a:xfrm>
            <a:off x="2202239"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政府的支持</a:t>
            </a:r>
          </a:p>
        </p:txBody>
      </p:sp>
      <p:sp>
        <p:nvSpPr>
          <p:cNvPr id="6" name="任意多边形 15">
            <a:extLst>
              <a:ext uri="{FF2B5EF4-FFF2-40B4-BE49-F238E27FC236}">
                <a16:creationId xmlns:a16="http://schemas.microsoft.com/office/drawing/2014/main" id="{195A3771-3908-7F80-921C-695C83CC74E6}"/>
              </a:ext>
            </a:extLst>
          </p:cNvPr>
          <p:cNvSpPr/>
          <p:nvPr/>
        </p:nvSpPr>
        <p:spPr>
          <a:xfrm>
            <a:off x="228647" y="2561340"/>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7" name="文本框 20">
            <a:extLst>
              <a:ext uri="{FF2B5EF4-FFF2-40B4-BE49-F238E27FC236}">
                <a16:creationId xmlns:a16="http://schemas.microsoft.com/office/drawing/2014/main" id="{5D2B7941-4272-0B1F-3D76-2630026F35DC}"/>
              </a:ext>
            </a:extLst>
          </p:cNvPr>
          <p:cNvSpPr txBox="1"/>
          <p:nvPr/>
        </p:nvSpPr>
        <p:spPr>
          <a:xfrm>
            <a:off x="347237" y="2668975"/>
            <a:ext cx="1334992"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物业、业主、车主等利益相关方的配合</a:t>
            </a:r>
          </a:p>
        </p:txBody>
      </p:sp>
      <p:sp>
        <p:nvSpPr>
          <p:cNvPr id="10" name="任意多边形 15">
            <a:extLst>
              <a:ext uri="{FF2B5EF4-FFF2-40B4-BE49-F238E27FC236}">
                <a16:creationId xmlns:a16="http://schemas.microsoft.com/office/drawing/2014/main" id="{D97A4887-45FA-5280-FF6F-F538D8C5BF11}"/>
              </a:ext>
            </a:extLst>
          </p:cNvPr>
          <p:cNvSpPr/>
          <p:nvPr/>
        </p:nvSpPr>
        <p:spPr>
          <a:xfrm>
            <a:off x="2083650"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1" name="文本框 20">
            <a:extLst>
              <a:ext uri="{FF2B5EF4-FFF2-40B4-BE49-F238E27FC236}">
                <a16:creationId xmlns:a16="http://schemas.microsoft.com/office/drawing/2014/main" id="{E97217FF-9472-CAA0-B841-D6FE860C5D6E}"/>
              </a:ext>
            </a:extLst>
          </p:cNvPr>
          <p:cNvSpPr txBox="1"/>
          <p:nvPr/>
        </p:nvSpPr>
        <p:spPr>
          <a:xfrm>
            <a:off x="2202239"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行业发展处于起步阶段</a:t>
            </a:r>
          </a:p>
        </p:txBody>
      </p:sp>
      <p:sp>
        <p:nvSpPr>
          <p:cNvPr id="12" name="文本框 20">
            <a:extLst>
              <a:ext uri="{FF2B5EF4-FFF2-40B4-BE49-F238E27FC236}">
                <a16:creationId xmlns:a16="http://schemas.microsoft.com/office/drawing/2014/main" id="{1C6F3009-95B7-603A-8315-4F0CF396A5BD}"/>
              </a:ext>
            </a:extLst>
          </p:cNvPr>
          <p:cNvSpPr txBox="1"/>
          <p:nvPr/>
        </p:nvSpPr>
        <p:spPr>
          <a:xfrm>
            <a:off x="1277799" y="4174671"/>
            <a:ext cx="1399317" cy="276999"/>
          </a:xfrm>
          <a:prstGeom prst="rect">
            <a:avLst/>
          </a:prstGeom>
          <a:noFill/>
        </p:spPr>
        <p:txBody>
          <a:bodyPr wrap="square" rtlCol="0">
            <a:spAutoFit/>
          </a:bodyPr>
          <a:lstStyle/>
          <a:p>
            <a:pPr algn="ctr"/>
            <a:r>
              <a:rPr lang="en-US" altLang="zh-CN" sz="1200" b="1" dirty="0">
                <a:latin typeface="思源黑体 CN Heavy" panose="020B0A00000000000000" pitchFamily="34" charset="-122"/>
                <a:ea typeface="思源黑体 CN Heavy" panose="020B0A00000000000000" pitchFamily="34" charset="-122"/>
              </a:rPr>
              <a:t>······</a:t>
            </a:r>
            <a:endParaRPr lang="zh-CN" altLang="en-US" sz="1200" b="1" dirty="0">
              <a:latin typeface="思源黑体 CN Heavy" panose="020B0A00000000000000" pitchFamily="34" charset="-122"/>
              <a:ea typeface="思源黑体 CN Heavy" panose="020B0A00000000000000" pitchFamily="34" charset="-122"/>
            </a:endParaRPr>
          </a:p>
        </p:txBody>
      </p:sp>
      <p:sp>
        <p:nvSpPr>
          <p:cNvPr id="13" name="任意多边形 16">
            <a:extLst>
              <a:ext uri="{FF2B5EF4-FFF2-40B4-BE49-F238E27FC236}">
                <a16:creationId xmlns:a16="http://schemas.microsoft.com/office/drawing/2014/main" id="{4AC553C7-5E64-A024-1C0B-3AEFA4142150}"/>
              </a:ext>
            </a:extLst>
          </p:cNvPr>
          <p:cNvSpPr/>
          <p:nvPr/>
        </p:nvSpPr>
        <p:spPr>
          <a:xfrm>
            <a:off x="3941160" y="181263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5" name="任意多边形 15">
            <a:extLst>
              <a:ext uri="{FF2B5EF4-FFF2-40B4-BE49-F238E27FC236}">
                <a16:creationId xmlns:a16="http://schemas.microsoft.com/office/drawing/2014/main" id="{9549938E-6539-5AC0-D101-45E2F2FE036D}"/>
              </a:ext>
            </a:extLst>
          </p:cNvPr>
          <p:cNvSpPr/>
          <p:nvPr/>
        </p:nvSpPr>
        <p:spPr>
          <a:xfrm>
            <a:off x="2083650"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18DFF6F-D2B7-F8FE-26DF-690E8927FBFB}"/>
              </a:ext>
            </a:extLst>
          </p:cNvPr>
          <p:cNvSpPr txBox="1"/>
          <p:nvPr/>
        </p:nvSpPr>
        <p:spPr>
          <a:xfrm>
            <a:off x="2202239"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SSM</a:t>
            </a:r>
            <a:r>
              <a:rPr lang="zh-CN" altLang="en-US" sz="1200" b="1" dirty="0">
                <a:solidFill>
                  <a:schemeClr val="bg1"/>
                </a:solidFill>
                <a:latin typeface="思源黑体 CN Heavy" panose="020B0A00000000000000" pitchFamily="34" charset="-122"/>
                <a:ea typeface="思源黑体 CN Heavy" panose="020B0A00000000000000" pitchFamily="34" charset="-122"/>
              </a:rPr>
              <a:t>等框架的时效性、局限性</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17" name="任意多边形 16">
            <a:extLst>
              <a:ext uri="{FF2B5EF4-FFF2-40B4-BE49-F238E27FC236}">
                <a16:creationId xmlns:a16="http://schemas.microsoft.com/office/drawing/2014/main" id="{588FDF04-807B-EA9D-7489-DDD335CCF98F}"/>
              </a:ext>
            </a:extLst>
          </p:cNvPr>
          <p:cNvSpPr/>
          <p:nvPr/>
        </p:nvSpPr>
        <p:spPr>
          <a:xfrm>
            <a:off x="3935433" y="280883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9" name="任意多边形 15">
            <a:extLst>
              <a:ext uri="{FF2B5EF4-FFF2-40B4-BE49-F238E27FC236}">
                <a16:creationId xmlns:a16="http://schemas.microsoft.com/office/drawing/2014/main" id="{2B2D9F1F-944E-65CB-42C9-61A75ED65847}"/>
              </a:ext>
            </a:extLst>
          </p:cNvPr>
          <p:cNvSpPr/>
          <p:nvPr/>
        </p:nvSpPr>
        <p:spPr>
          <a:xfrm>
            <a:off x="4523345"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0" name="文本框 20">
            <a:extLst>
              <a:ext uri="{FF2B5EF4-FFF2-40B4-BE49-F238E27FC236}">
                <a16:creationId xmlns:a16="http://schemas.microsoft.com/office/drawing/2014/main" id="{3DB99FF1-279A-8AA8-EBE9-5E1F97859BB7}"/>
              </a:ext>
            </a:extLst>
          </p:cNvPr>
          <p:cNvSpPr txBox="1"/>
          <p:nvPr/>
        </p:nvSpPr>
        <p:spPr>
          <a:xfrm>
            <a:off x="4641934"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适用的共享车位</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通用框架</a:t>
            </a:r>
          </a:p>
        </p:txBody>
      </p:sp>
      <p:sp>
        <p:nvSpPr>
          <p:cNvPr id="22" name="任意多边形 15">
            <a:extLst>
              <a:ext uri="{FF2B5EF4-FFF2-40B4-BE49-F238E27FC236}">
                <a16:creationId xmlns:a16="http://schemas.microsoft.com/office/drawing/2014/main" id="{9C5DBCF1-DE55-B871-7E33-01127956BA49}"/>
              </a:ext>
            </a:extLst>
          </p:cNvPr>
          <p:cNvSpPr/>
          <p:nvPr/>
        </p:nvSpPr>
        <p:spPr>
          <a:xfrm>
            <a:off x="4523345"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3" name="文本框 20">
            <a:extLst>
              <a:ext uri="{FF2B5EF4-FFF2-40B4-BE49-F238E27FC236}">
                <a16:creationId xmlns:a16="http://schemas.microsoft.com/office/drawing/2014/main" id="{86B6A401-56DB-2460-6D55-9BE480CBC04C}"/>
              </a:ext>
            </a:extLst>
          </p:cNvPr>
          <p:cNvSpPr txBox="1"/>
          <p:nvPr/>
        </p:nvSpPr>
        <p:spPr>
          <a:xfrm>
            <a:off x="4641934"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Vue-Element-Admin</a:t>
            </a:r>
            <a:r>
              <a:rPr lang="zh-CN" altLang="en-US" sz="1200" b="1" dirty="0">
                <a:solidFill>
                  <a:schemeClr val="bg1"/>
                </a:solidFill>
                <a:latin typeface="思源黑体 CN Heavy" panose="020B0A00000000000000" pitchFamily="34" charset="-122"/>
                <a:ea typeface="思源黑体 CN Heavy" panose="020B0A00000000000000" pitchFamily="34" charset="-122"/>
              </a:rPr>
              <a:t>框架</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24" name="任意多边形 16">
            <a:extLst>
              <a:ext uri="{FF2B5EF4-FFF2-40B4-BE49-F238E27FC236}">
                <a16:creationId xmlns:a16="http://schemas.microsoft.com/office/drawing/2014/main" id="{B9DB9C8D-3D5E-8C17-58AB-AF22F1AFD77E}"/>
              </a:ext>
            </a:extLst>
          </p:cNvPr>
          <p:cNvSpPr/>
          <p:nvPr/>
        </p:nvSpPr>
        <p:spPr>
          <a:xfrm>
            <a:off x="6340205" y="180498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5" name="任意多边形 16">
            <a:extLst>
              <a:ext uri="{FF2B5EF4-FFF2-40B4-BE49-F238E27FC236}">
                <a16:creationId xmlns:a16="http://schemas.microsoft.com/office/drawing/2014/main" id="{F5943B69-6B80-4229-31FE-0418C6D83066}"/>
              </a:ext>
            </a:extLst>
          </p:cNvPr>
          <p:cNvSpPr/>
          <p:nvPr/>
        </p:nvSpPr>
        <p:spPr>
          <a:xfrm>
            <a:off x="6345932" y="2758398"/>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6" name="任意多边形 15">
            <a:extLst>
              <a:ext uri="{FF2B5EF4-FFF2-40B4-BE49-F238E27FC236}">
                <a16:creationId xmlns:a16="http://schemas.microsoft.com/office/drawing/2014/main" id="{E9C325BF-6D2E-18DA-56C8-DBA75E33F656}"/>
              </a:ext>
            </a:extLst>
          </p:cNvPr>
          <p:cNvSpPr/>
          <p:nvPr/>
        </p:nvSpPr>
        <p:spPr>
          <a:xfrm>
            <a:off x="6922390" y="156513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7" name="文本框 20">
            <a:extLst>
              <a:ext uri="{FF2B5EF4-FFF2-40B4-BE49-F238E27FC236}">
                <a16:creationId xmlns:a16="http://schemas.microsoft.com/office/drawing/2014/main" id="{0DED1582-DF11-C70F-CC0F-296D0D129707}"/>
              </a:ext>
            </a:extLst>
          </p:cNvPr>
          <p:cNvSpPr txBox="1"/>
          <p:nvPr/>
        </p:nvSpPr>
        <p:spPr>
          <a:xfrm>
            <a:off x="7040979" y="176219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提高停车资源利用率</a:t>
            </a:r>
          </a:p>
        </p:txBody>
      </p:sp>
      <p:sp>
        <p:nvSpPr>
          <p:cNvPr id="30" name="任意多边形 15">
            <a:extLst>
              <a:ext uri="{FF2B5EF4-FFF2-40B4-BE49-F238E27FC236}">
                <a16:creationId xmlns:a16="http://schemas.microsoft.com/office/drawing/2014/main" id="{1D74D64C-7E35-F50C-773E-BB701885300F}"/>
              </a:ext>
            </a:extLst>
          </p:cNvPr>
          <p:cNvSpPr/>
          <p:nvPr/>
        </p:nvSpPr>
        <p:spPr>
          <a:xfrm>
            <a:off x="6933844" y="2555071"/>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1" name="文本框 20">
            <a:extLst>
              <a:ext uri="{FF2B5EF4-FFF2-40B4-BE49-F238E27FC236}">
                <a16:creationId xmlns:a16="http://schemas.microsoft.com/office/drawing/2014/main" id="{88D239AA-D8DD-DF71-485C-07756F81A610}"/>
              </a:ext>
            </a:extLst>
          </p:cNvPr>
          <p:cNvSpPr txBox="1"/>
          <p:nvPr/>
        </p:nvSpPr>
        <p:spPr>
          <a:xfrm>
            <a:off x="7052433" y="2814230"/>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提高开发效率</a:t>
            </a:r>
          </a:p>
        </p:txBody>
      </p:sp>
      <p:sp>
        <p:nvSpPr>
          <p:cNvPr id="32" name="矩形 31">
            <a:extLst>
              <a:ext uri="{FF2B5EF4-FFF2-40B4-BE49-F238E27FC236}">
                <a16:creationId xmlns:a16="http://schemas.microsoft.com/office/drawing/2014/main" id="{E2BCBFC3-35C2-3EB2-4297-E94A85C8DF01}"/>
              </a:ext>
            </a:extLst>
          </p:cNvPr>
          <p:cNvSpPr/>
          <p:nvPr/>
        </p:nvSpPr>
        <p:spPr>
          <a:xfrm>
            <a:off x="1486442"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课题背景</a:t>
            </a:r>
          </a:p>
        </p:txBody>
      </p:sp>
      <p:sp>
        <p:nvSpPr>
          <p:cNvPr id="35" name="任意多边形 15">
            <a:extLst>
              <a:ext uri="{FF2B5EF4-FFF2-40B4-BE49-F238E27FC236}">
                <a16:creationId xmlns:a16="http://schemas.microsoft.com/office/drawing/2014/main" id="{BC12D368-E2B3-F28A-F7A5-055E4B1B64C9}"/>
              </a:ext>
            </a:extLst>
          </p:cNvPr>
          <p:cNvSpPr/>
          <p:nvPr/>
        </p:nvSpPr>
        <p:spPr>
          <a:xfrm>
            <a:off x="226140" y="1539259"/>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6" name="文本框 20">
            <a:extLst>
              <a:ext uri="{FF2B5EF4-FFF2-40B4-BE49-F238E27FC236}">
                <a16:creationId xmlns:a16="http://schemas.microsoft.com/office/drawing/2014/main" id="{D65E8729-9CB1-6439-4B79-3825FFA540D2}"/>
              </a:ext>
            </a:extLst>
          </p:cNvPr>
          <p:cNvSpPr txBox="1"/>
          <p:nvPr/>
        </p:nvSpPr>
        <p:spPr>
          <a:xfrm>
            <a:off x="320128" y="1646894"/>
            <a:ext cx="1413277"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巨大的机动车保有量，较少的停车位数量间的矛盾</a:t>
            </a:r>
          </a:p>
        </p:txBody>
      </p:sp>
      <p:sp>
        <p:nvSpPr>
          <p:cNvPr id="37" name="矩形 36">
            <a:extLst>
              <a:ext uri="{FF2B5EF4-FFF2-40B4-BE49-F238E27FC236}">
                <a16:creationId xmlns:a16="http://schemas.microsoft.com/office/drawing/2014/main" id="{1C96D137-AC9E-5991-BE16-A0474BA67092}"/>
              </a:ext>
            </a:extLst>
          </p:cNvPr>
          <p:cNvSpPr/>
          <p:nvPr/>
        </p:nvSpPr>
        <p:spPr>
          <a:xfrm>
            <a:off x="4850577"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解决途径</a:t>
            </a:r>
          </a:p>
        </p:txBody>
      </p:sp>
      <p:sp>
        <p:nvSpPr>
          <p:cNvPr id="38" name="矩形 37">
            <a:extLst>
              <a:ext uri="{FF2B5EF4-FFF2-40B4-BE49-F238E27FC236}">
                <a16:creationId xmlns:a16="http://schemas.microsoft.com/office/drawing/2014/main" id="{D2052175-824B-559E-E403-7477CE0C5F0F}"/>
              </a:ext>
            </a:extLst>
          </p:cNvPr>
          <p:cNvSpPr/>
          <p:nvPr/>
        </p:nvSpPr>
        <p:spPr>
          <a:xfrm>
            <a:off x="7180504" y="88011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研究目的</a:t>
            </a:r>
          </a:p>
        </p:txBody>
      </p:sp>
    </p:spTree>
    <p:extLst>
      <p:ext uri="{BB962C8B-B14F-4D97-AF65-F5344CB8AC3E}">
        <p14:creationId xmlns:p14="http://schemas.microsoft.com/office/powerpoint/2010/main" val="14365582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2</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需求分析</a:t>
            </a:r>
          </a:p>
        </p:txBody>
      </p:sp>
      <p:grpSp>
        <p:nvGrpSpPr>
          <p:cNvPr id="2" name="组合 1"/>
          <p:cNvGrpSpPr/>
          <p:nvPr/>
        </p:nvGrpSpPr>
        <p:grpSpPr>
          <a:xfrm>
            <a:off x="6887334" y="1740425"/>
            <a:ext cx="1404084" cy="1175807"/>
            <a:chOff x="5838755" y="1774521"/>
            <a:chExt cx="1404084" cy="1175807"/>
          </a:xfrm>
        </p:grpSpPr>
        <p:grpSp>
          <p:nvGrpSpPr>
            <p:cNvPr id="31" name="组合 30"/>
            <p:cNvGrpSpPr/>
            <p:nvPr/>
          </p:nvGrpSpPr>
          <p:grpSpPr>
            <a:xfrm>
              <a:off x="5838755" y="1774521"/>
              <a:ext cx="1390124" cy="892148"/>
              <a:chOff x="9140243" y="2649839"/>
              <a:chExt cx="1853498"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2-1 </a:t>
                </a:r>
                <a:r>
                  <a:rPr kumimoji="1" lang="zh-CN" altLang="en-US" dirty="0">
                    <a:solidFill>
                      <a:schemeClr val="bg1"/>
                    </a:solidFill>
                  </a:rPr>
                  <a:t>系统概述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2-2 </a:t>
                </a:r>
                <a:r>
                  <a:rPr lang="zh-CN" altLang="en-US" dirty="0">
                    <a:solidFill>
                      <a:schemeClr val="bg1"/>
                    </a:solidFill>
                  </a:rPr>
                  <a:t>外部需求</a:t>
                </a:r>
              </a:p>
            </p:txBody>
          </p:sp>
          <p:sp>
            <p:nvSpPr>
              <p:cNvPr id="34" name="矩形 33"/>
              <p:cNvSpPr/>
              <p:nvPr/>
            </p:nvSpPr>
            <p:spPr>
              <a:xfrm>
                <a:off x="9140243" y="3429000"/>
                <a:ext cx="1853498" cy="410369"/>
              </a:xfrm>
              <a:prstGeom prst="rect">
                <a:avLst/>
              </a:prstGeom>
            </p:spPr>
            <p:txBody>
              <a:bodyPr wrap="none">
                <a:spAutoFit/>
              </a:bodyPr>
              <a:lstStyle/>
              <a:p>
                <a:r>
                  <a:rPr kumimoji="1" lang="en-US" altLang="zh-CN" dirty="0">
                    <a:solidFill>
                      <a:schemeClr val="bg1"/>
                    </a:solidFill>
                  </a:rPr>
                  <a:t>2-3 </a:t>
                </a:r>
                <a:r>
                  <a:rPr kumimoji="1" lang="zh-CN" altLang="en-US" dirty="0">
                    <a:solidFill>
                      <a:schemeClr val="bg1"/>
                    </a:solidFill>
                  </a:rPr>
                  <a:t>功能性需求</a:t>
                </a:r>
                <a:endParaRPr lang="zh-CN" altLang="en-US" dirty="0">
                  <a:solidFill>
                    <a:schemeClr val="bg1"/>
                  </a:solidFill>
                </a:endParaRPr>
              </a:p>
            </p:txBody>
          </p:sp>
        </p:grpSp>
        <p:sp>
          <p:nvSpPr>
            <p:cNvPr id="38" name="矩形 37"/>
            <p:cNvSpPr/>
            <p:nvPr/>
          </p:nvSpPr>
          <p:spPr>
            <a:xfrm>
              <a:off x="5852715" y="2642551"/>
              <a:ext cx="1390124" cy="307777"/>
            </a:xfrm>
            <a:prstGeom prst="rect">
              <a:avLst/>
            </a:prstGeom>
          </p:spPr>
          <p:txBody>
            <a:bodyPr wrap="none">
              <a:spAutoFit/>
            </a:bodyPr>
            <a:lstStyle/>
            <a:p>
              <a:r>
                <a:rPr kumimoji="1" lang="en-US" altLang="zh-CN" dirty="0">
                  <a:solidFill>
                    <a:schemeClr val="bg1"/>
                  </a:solidFill>
                </a:rPr>
                <a:t>2-4 </a:t>
              </a:r>
              <a:r>
                <a:rPr lang="zh-CN" altLang="en-US" dirty="0">
                  <a:solidFill>
                    <a:schemeClr val="bg1"/>
                  </a:solidFill>
                </a:rPr>
                <a:t>非功能需求</a:t>
              </a:r>
            </a:p>
          </p:txBody>
        </p:sp>
      </p:grpSp>
    </p:spTree>
    <p:extLst>
      <p:ext uri="{BB962C8B-B14F-4D97-AF65-F5344CB8AC3E}">
        <p14:creationId xmlns:p14="http://schemas.microsoft.com/office/powerpoint/2010/main" val="2463137503"/>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4" name="组合 93"/>
          <p:cNvGrpSpPr/>
          <p:nvPr/>
        </p:nvGrpSpPr>
        <p:grpSpPr>
          <a:xfrm>
            <a:off x="501585" y="1124961"/>
            <a:ext cx="2940737" cy="2993526"/>
            <a:chOff x="2954339" y="1279908"/>
            <a:chExt cx="7162269" cy="2817329"/>
          </a:xfrm>
        </p:grpSpPr>
        <p:sp>
          <p:nvSpPr>
            <p:cNvPr id="95" name="矩形 94"/>
            <p:cNvSpPr>
              <a:spLocks noChangeArrowheads="1"/>
            </p:cNvSpPr>
            <p:nvPr/>
          </p:nvSpPr>
          <p:spPr bwMode="auto">
            <a:xfrm>
              <a:off x="2954339" y="1694800"/>
              <a:ext cx="7162269" cy="240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后端系统主要围绕系统</a:t>
              </a:r>
              <a:r>
                <a:rPr lang="zh-CN" altLang="en-US" sz="1200" b="1" dirty="0">
                  <a:latin typeface="思源黑体 CN Normal" panose="020B0400000000000000" pitchFamily="34" charset="-122"/>
                  <a:ea typeface="思源黑体 CN Normal" panose="020B0400000000000000" pitchFamily="34" charset="-122"/>
                </a:rPr>
                <a:t>管理员</a:t>
              </a:r>
              <a:r>
                <a:rPr lang="zh-CN" altLang="en-US" sz="1200" dirty="0">
                  <a:latin typeface="思源黑体 CN Normal" panose="020B0400000000000000" pitchFamily="34" charset="-122"/>
                  <a:ea typeface="思源黑体 CN Normal" panose="020B0400000000000000" pitchFamily="34" charset="-122"/>
                </a:rPr>
                <a:t>和系统</a:t>
              </a:r>
              <a:r>
                <a:rPr lang="zh-CN" altLang="en-US" sz="1200" b="1" dirty="0">
                  <a:latin typeface="思源黑体 CN Normal" panose="020B0400000000000000" pitchFamily="34" charset="-122"/>
                  <a:ea typeface="思源黑体 CN Normal" panose="020B0400000000000000" pitchFamily="34" charset="-122"/>
                </a:rPr>
                <a:t>用户</a:t>
              </a:r>
              <a:r>
                <a:rPr lang="zh-CN" altLang="en-US" sz="1200" dirty="0">
                  <a:latin typeface="思源黑体 CN Normal" panose="020B0400000000000000" pitchFamily="34" charset="-122"/>
                  <a:ea typeface="思源黑体 CN Normal" panose="020B0400000000000000" pitchFamily="34" charset="-122"/>
                </a:rPr>
                <a:t>展开，系统用户可以通过车位共享系统出租空闲的车位，也可根据定位显示查找空闲的车位并租用，而系统管理员可以对车位租借整个流程中的相关主体包括小区、车位、车辆、订单等进行管理，也可以直接管理系统用户并对系统用户分配权限。</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2789204" cy="379034"/>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系统用例图</a:t>
              </a:r>
            </a:p>
          </p:txBody>
        </p:sp>
      </p:grpSp>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系统概述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1027" name="图片 20">
            <a:extLst>
              <a:ext uri="{FF2B5EF4-FFF2-40B4-BE49-F238E27FC236}">
                <a16:creationId xmlns:a16="http://schemas.microsoft.com/office/drawing/2014/main" id="{F63E2BB8-AAB3-AACE-C98E-E1A4DB6DF1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60"/>
          <a:stretch>
            <a:fillRect/>
          </a:stretch>
        </p:blipFill>
        <p:spPr bwMode="auto">
          <a:xfrm>
            <a:off x="3576482" y="100012"/>
            <a:ext cx="4662487" cy="494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957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外部需求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箭头3">
            <a:extLst>
              <a:ext uri="{FF2B5EF4-FFF2-40B4-BE49-F238E27FC236}">
                <a16:creationId xmlns:a16="http://schemas.microsoft.com/office/drawing/2014/main" id="{F24D9AEE-9C5F-B4DC-2C41-B70A043DFDC8}"/>
              </a:ext>
            </a:extLst>
          </p:cNvPr>
          <p:cNvSpPr>
            <a:spLocks/>
          </p:cNvSpPr>
          <p:nvPr/>
        </p:nvSpPr>
        <p:spPr bwMode="gray">
          <a:xfrm flipV="1">
            <a:off x="896110" y="2632787"/>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3" name="箭头2">
            <a:extLst>
              <a:ext uri="{FF2B5EF4-FFF2-40B4-BE49-F238E27FC236}">
                <a16:creationId xmlns:a16="http://schemas.microsoft.com/office/drawing/2014/main" id="{C1875CFA-A6A2-A4BD-6896-5F58F1A6FA41}"/>
              </a:ext>
            </a:extLst>
          </p:cNvPr>
          <p:cNvSpPr>
            <a:spLocks/>
          </p:cNvSpPr>
          <p:nvPr/>
        </p:nvSpPr>
        <p:spPr bwMode="gray">
          <a:xfrm rot="16200000">
            <a:off x="1112121" y="2158132"/>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4" name="箭头1">
            <a:extLst>
              <a:ext uri="{FF2B5EF4-FFF2-40B4-BE49-F238E27FC236}">
                <a16:creationId xmlns:a16="http://schemas.microsoft.com/office/drawing/2014/main" id="{D765A0AD-BD57-B5C6-5384-5F850F087838}"/>
              </a:ext>
            </a:extLst>
          </p:cNvPr>
          <p:cNvSpPr>
            <a:spLocks/>
          </p:cNvSpPr>
          <p:nvPr/>
        </p:nvSpPr>
        <p:spPr bwMode="gray">
          <a:xfrm>
            <a:off x="890839" y="1386879"/>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6" name="标题1">
            <a:extLst>
              <a:ext uri="{FF2B5EF4-FFF2-40B4-BE49-F238E27FC236}">
                <a16:creationId xmlns:a16="http://schemas.microsoft.com/office/drawing/2014/main" id="{1CE8B711-0EB8-6B14-B378-6F0EED6812C3}"/>
              </a:ext>
            </a:extLst>
          </p:cNvPr>
          <p:cNvSpPr>
            <a:spLocks noChangeArrowheads="1"/>
          </p:cNvSpPr>
          <p:nvPr/>
        </p:nvSpPr>
        <p:spPr bwMode="gray">
          <a:xfrm>
            <a:off x="1809763" y="136289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Vue-Element-Admin</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8" name="标题2">
            <a:extLst>
              <a:ext uri="{FF2B5EF4-FFF2-40B4-BE49-F238E27FC236}">
                <a16:creationId xmlns:a16="http://schemas.microsoft.com/office/drawing/2014/main" id="{327BF91F-7F04-F6B5-D747-E5C2BCBCBDF2}"/>
              </a:ext>
            </a:extLst>
          </p:cNvPr>
          <p:cNvSpPr>
            <a:spLocks noChangeArrowheads="1"/>
          </p:cNvSpPr>
          <p:nvPr/>
        </p:nvSpPr>
        <p:spPr bwMode="gray">
          <a:xfrm>
            <a:off x="1809763" y="2418519"/>
            <a:ext cx="231660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ECharts</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 </a:t>
            </a: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0" name="标题3">
            <a:extLst>
              <a:ext uri="{FF2B5EF4-FFF2-40B4-BE49-F238E27FC236}">
                <a16:creationId xmlns:a16="http://schemas.microsoft.com/office/drawing/2014/main" id="{93306DB2-EB84-E320-596E-90EDFF990EF5}"/>
              </a:ext>
            </a:extLst>
          </p:cNvPr>
          <p:cNvSpPr>
            <a:spLocks noChangeArrowheads="1"/>
          </p:cNvSpPr>
          <p:nvPr/>
        </p:nvSpPr>
        <p:spPr bwMode="gray">
          <a:xfrm>
            <a:off x="1811383" y="340554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Baidumap</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1" name="Oval 19">
            <a:extLst>
              <a:ext uri="{FF2B5EF4-FFF2-40B4-BE49-F238E27FC236}">
                <a16:creationId xmlns:a16="http://schemas.microsoft.com/office/drawing/2014/main" id="{D75AE6B7-3E65-2277-80B7-FFDCACF12757}"/>
              </a:ext>
            </a:extLst>
          </p:cNvPr>
          <p:cNvSpPr>
            <a:spLocks noChangeArrowheads="1"/>
          </p:cNvSpPr>
          <p:nvPr/>
        </p:nvSpPr>
        <p:spPr bwMode="auto">
          <a:xfrm>
            <a:off x="476188"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软件接口</a:t>
            </a:r>
          </a:p>
        </p:txBody>
      </p:sp>
      <p:sp>
        <p:nvSpPr>
          <p:cNvPr id="12" name="箭头3">
            <a:extLst>
              <a:ext uri="{FF2B5EF4-FFF2-40B4-BE49-F238E27FC236}">
                <a16:creationId xmlns:a16="http://schemas.microsoft.com/office/drawing/2014/main" id="{2B939B6A-9125-295C-0CF4-399C24C3D1D3}"/>
              </a:ext>
            </a:extLst>
          </p:cNvPr>
          <p:cNvSpPr>
            <a:spLocks/>
          </p:cNvSpPr>
          <p:nvPr/>
        </p:nvSpPr>
        <p:spPr bwMode="gray">
          <a:xfrm flipV="1">
            <a:off x="5166189" y="2632786"/>
            <a:ext cx="819764" cy="84136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4" name="箭头1">
            <a:extLst>
              <a:ext uri="{FF2B5EF4-FFF2-40B4-BE49-F238E27FC236}">
                <a16:creationId xmlns:a16="http://schemas.microsoft.com/office/drawing/2014/main" id="{EA726C97-17ED-98EB-621F-08E43A9704F9}"/>
              </a:ext>
            </a:extLst>
          </p:cNvPr>
          <p:cNvSpPr>
            <a:spLocks/>
          </p:cNvSpPr>
          <p:nvPr/>
        </p:nvSpPr>
        <p:spPr bwMode="gray">
          <a:xfrm>
            <a:off x="5160918" y="1790595"/>
            <a:ext cx="819764" cy="917475"/>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5" name="标题1">
            <a:extLst>
              <a:ext uri="{FF2B5EF4-FFF2-40B4-BE49-F238E27FC236}">
                <a16:creationId xmlns:a16="http://schemas.microsoft.com/office/drawing/2014/main" id="{56792038-7D34-4F25-4F08-729502225224}"/>
              </a:ext>
            </a:extLst>
          </p:cNvPr>
          <p:cNvSpPr>
            <a:spLocks noChangeArrowheads="1"/>
          </p:cNvSpPr>
          <p:nvPr/>
        </p:nvSpPr>
        <p:spPr bwMode="gray">
          <a:xfrm>
            <a:off x="6081462" y="167998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IDEA</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7" name="标题3">
            <a:extLst>
              <a:ext uri="{FF2B5EF4-FFF2-40B4-BE49-F238E27FC236}">
                <a16:creationId xmlns:a16="http://schemas.microsoft.com/office/drawing/2014/main" id="{F3B6AEA9-2EA3-5F67-1B53-490BCA57EC82}"/>
              </a:ext>
            </a:extLst>
          </p:cNvPr>
          <p:cNvSpPr>
            <a:spLocks noChangeArrowheads="1"/>
          </p:cNvSpPr>
          <p:nvPr/>
        </p:nvSpPr>
        <p:spPr bwMode="gray">
          <a:xfrm>
            <a:off x="6083082" y="316823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云服务器</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8" name="Oval 19">
            <a:extLst>
              <a:ext uri="{FF2B5EF4-FFF2-40B4-BE49-F238E27FC236}">
                <a16:creationId xmlns:a16="http://schemas.microsoft.com/office/drawing/2014/main" id="{D98BB982-CE37-0DD1-6C43-BF18838B25F2}"/>
              </a:ext>
            </a:extLst>
          </p:cNvPr>
          <p:cNvSpPr>
            <a:spLocks noChangeArrowheads="1"/>
          </p:cNvSpPr>
          <p:nvPr/>
        </p:nvSpPr>
        <p:spPr bwMode="auto">
          <a:xfrm>
            <a:off x="4746267"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软件平台</a:t>
            </a:r>
          </a:p>
        </p:txBody>
      </p:sp>
      <p:cxnSp>
        <p:nvCxnSpPr>
          <p:cNvPr id="19" name="直接连接符 15">
            <a:extLst>
              <a:ext uri="{FF2B5EF4-FFF2-40B4-BE49-F238E27FC236}">
                <a16:creationId xmlns:a16="http://schemas.microsoft.com/office/drawing/2014/main" id="{9C47E247-DFB2-C02E-8C3B-8EFE70D545CD}"/>
              </a:ext>
            </a:extLst>
          </p:cNvPr>
          <p:cNvCxnSpPr/>
          <p:nvPr/>
        </p:nvCxnSpPr>
        <p:spPr>
          <a:xfrm flipH="1">
            <a:off x="4532944" y="1233098"/>
            <a:ext cx="6725" cy="2949944"/>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96164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500"/>
                                        <p:tgtEl>
                                          <p:spTgt spid="3"/>
                                        </p:tgtEl>
                                      </p:cBhvr>
                                    </p:animEffect>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par>
                          <p:cTn id="35" fill="hold">
                            <p:stCondLst>
                              <p:cond delay="3500"/>
                            </p:stCondLst>
                            <p:childTnLst>
                              <p:par>
                                <p:cTn id="36" presetID="2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p:cTn id="46" dur="500" fill="hold"/>
                                        <p:tgtEl>
                                          <p:spTgt spid="18"/>
                                        </p:tgtEl>
                                        <p:attrNameLst>
                                          <p:attrName>ppt_w</p:attrName>
                                        </p:attrNameLst>
                                      </p:cBhvr>
                                      <p:tavLst>
                                        <p:tav tm="0">
                                          <p:val>
                                            <p:fltVal val="0"/>
                                          </p:val>
                                        </p:tav>
                                        <p:tav tm="100000">
                                          <p:val>
                                            <p:strVal val="#ppt_w"/>
                                          </p:val>
                                        </p:tav>
                                      </p:tavLst>
                                    </p:anim>
                                    <p:anim calcmode="lin" valueType="num">
                                      <p:cBhvr>
                                        <p:cTn id="47" dur="500" fill="hold"/>
                                        <p:tgtEl>
                                          <p:spTgt spid="18"/>
                                        </p:tgtEl>
                                        <p:attrNameLst>
                                          <p:attrName>ppt_h</p:attrName>
                                        </p:attrNameLst>
                                      </p:cBhvr>
                                      <p:tavLst>
                                        <p:tav tm="0">
                                          <p:val>
                                            <p:fltVal val="0"/>
                                          </p:val>
                                        </p:tav>
                                        <p:tav tm="100000">
                                          <p:val>
                                            <p:strVal val="#ppt_h"/>
                                          </p:val>
                                        </p:tav>
                                      </p:tavLst>
                                    </p:anim>
                                    <p:animEffect transition="in" filter="fade">
                                      <p:cBhvr>
                                        <p:cTn id="48" dur="500"/>
                                        <p:tgtEl>
                                          <p:spTgt spid="18"/>
                                        </p:tgtEl>
                                      </p:cBhvr>
                                    </p:animEffect>
                                  </p:childTnLst>
                                </p:cTn>
                              </p:par>
                            </p:childTnLst>
                          </p:cTn>
                        </p:par>
                        <p:par>
                          <p:cTn id="49" fill="hold">
                            <p:stCondLst>
                              <p:cond delay="50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500"/>
                                        <p:tgtEl>
                                          <p:spTgt spid="14"/>
                                        </p:tgtEl>
                                      </p:cBhvr>
                                    </p:animEffect>
                                  </p:childTnLst>
                                </p:cTn>
                              </p:par>
                            </p:childTnLst>
                          </p:cTn>
                        </p:par>
                        <p:par>
                          <p:cTn id="53" fill="hold">
                            <p:stCondLst>
                              <p:cond delay="5500"/>
                            </p:stCondLst>
                            <p:childTnLst>
                              <p:par>
                                <p:cTn id="54" presetID="22" presetClass="entr" presetSubtype="8" fill="hold" grpId="0" nodeType="after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left)">
                                      <p:cBhvr>
                                        <p:cTn id="56" dur="500"/>
                                        <p:tgtEl>
                                          <p:spTgt spid="15"/>
                                        </p:tgtEl>
                                      </p:cBhvr>
                                    </p:animEffect>
                                  </p:childTnLst>
                                </p:cTn>
                              </p:par>
                            </p:childTnLst>
                          </p:cTn>
                        </p:par>
                        <p:par>
                          <p:cTn id="57" fill="hold">
                            <p:stCondLst>
                              <p:cond delay="6000"/>
                            </p:stCondLst>
                            <p:childTnLst>
                              <p:par>
                                <p:cTn id="58" presetID="22" presetClass="entr" presetSubtype="8" fill="hold" grpId="0" nodeType="after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wipe(left)">
                                      <p:cBhvr>
                                        <p:cTn id="60" dur="500"/>
                                        <p:tgtEl>
                                          <p:spTgt spid="12"/>
                                        </p:tgtEl>
                                      </p:cBhvr>
                                    </p:animEffect>
                                  </p:childTnLst>
                                </p:cTn>
                              </p:par>
                            </p:childTnLst>
                          </p:cTn>
                        </p:par>
                        <p:par>
                          <p:cTn id="61" fill="hold">
                            <p:stCondLst>
                              <p:cond delay="6500"/>
                            </p:stCondLst>
                            <p:childTnLst>
                              <p:par>
                                <p:cTn id="62" presetID="22" presetClass="entr" presetSubtype="8" fill="hold" grpId="0" nodeType="after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wipe(left)">
                                      <p:cBhvr>
                                        <p:cTn id="64" dur="500"/>
                                        <p:tgtEl>
                                          <p:spTgt spid="17"/>
                                        </p:tgtEl>
                                      </p:cBhvr>
                                    </p:animEffect>
                                  </p:childTnLst>
                                </p:cTn>
                              </p:par>
                            </p:childTnLst>
                          </p:cTn>
                        </p:par>
                        <p:par>
                          <p:cTn id="65" fill="hold">
                            <p:stCondLst>
                              <p:cond delay="7000"/>
                            </p:stCondLst>
                            <p:childTnLst>
                              <p:par>
                                <p:cTn id="66" presetID="22" presetClass="entr" presetSubtype="1" fill="hold"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up)">
                                      <p:cBhvr>
                                        <p:cTn id="6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2" grpId="0" animBg="1"/>
      <p:bldP spid="3" grpId="0" animBg="1"/>
      <p:bldP spid="4" grpId="0" animBg="1"/>
      <p:bldP spid="6" grpId="0" animBg="1"/>
      <p:bldP spid="8" grpId="0" animBg="1"/>
      <p:bldP spid="10" grpId="0" animBg="1"/>
      <p:bldP spid="11" grpId="0" animBg="1"/>
      <p:bldP spid="12" grpId="0" animBg="1"/>
      <p:bldP spid="14" grpId="0" animBg="1"/>
      <p:bldP spid="15"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图片 1">
            <a:extLst>
              <a:ext uri="{FF2B5EF4-FFF2-40B4-BE49-F238E27FC236}">
                <a16:creationId xmlns:a16="http://schemas.microsoft.com/office/drawing/2014/main" id="{B99DFB04-FE9F-AD59-1195-76D6B08361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8084" y="704150"/>
            <a:ext cx="6547832" cy="403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4" name="矩形 3">
            <a:extLst>
              <a:ext uri="{FF2B5EF4-FFF2-40B4-BE49-F238E27FC236}">
                <a16:creationId xmlns:a16="http://schemas.microsoft.com/office/drawing/2014/main" id="{4E35BD73-E782-94D6-85DF-BC688EBBF1E3}"/>
              </a:ext>
            </a:extLst>
          </p:cNvPr>
          <p:cNvSpPr/>
          <p:nvPr/>
        </p:nvSpPr>
        <p:spPr>
          <a:xfrm>
            <a:off x="510752" y="759001"/>
            <a:ext cx="1531188"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系统功能模块图</a:t>
            </a:r>
          </a:p>
        </p:txBody>
      </p:sp>
    </p:spTree>
    <p:extLst>
      <p:ext uri="{BB962C8B-B14F-4D97-AF65-F5344CB8AC3E}">
        <p14:creationId xmlns:p14="http://schemas.microsoft.com/office/powerpoint/2010/main" val="194788578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A945C6-1E5B-5C37-21C3-C960FAC73B27}"/>
              </a:ext>
            </a:extLst>
          </p:cNvPr>
          <p:cNvPicPr>
            <a:picLocks noChangeAspect="1"/>
          </p:cNvPicPr>
          <p:nvPr/>
        </p:nvPicPr>
        <p:blipFill>
          <a:blip r:embed="rId3"/>
          <a:stretch>
            <a:fillRect/>
          </a:stretch>
        </p:blipFill>
        <p:spPr>
          <a:xfrm>
            <a:off x="2994079" y="759002"/>
            <a:ext cx="5346133" cy="3822484"/>
          </a:xfrm>
          <a:prstGeom prst="rect">
            <a:avLst/>
          </a:prstGeom>
        </p:spPr>
      </p:pic>
      <p:grpSp>
        <p:nvGrpSpPr>
          <p:cNvPr id="94" name="组合 93"/>
          <p:cNvGrpSpPr/>
          <p:nvPr/>
        </p:nvGrpSpPr>
        <p:grpSpPr>
          <a:xfrm>
            <a:off x="501585" y="759002"/>
            <a:ext cx="7494437" cy="777535"/>
            <a:chOff x="2954339" y="1279908"/>
            <a:chExt cx="7162269" cy="731770"/>
          </a:xfrm>
        </p:grpSpPr>
        <p:sp>
          <p:nvSpPr>
            <p:cNvPr id="95" name="矩形 94"/>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以用户管理功能需求用例分析为例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1279489" cy="374387"/>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需求用例分析</a:t>
              </a:r>
            </a:p>
          </p:txBody>
        </p:sp>
      </p:grpSp>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Tree>
    <p:extLst>
      <p:ext uri="{BB962C8B-B14F-4D97-AF65-F5344CB8AC3E}">
        <p14:creationId xmlns:p14="http://schemas.microsoft.com/office/powerpoint/2010/main" val="1517727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A000120140530A99PPBG">
  <a:themeElements>
    <a:clrScheme name="自定义 95">
      <a:dk1>
        <a:sysClr val="windowText" lastClr="000000"/>
      </a:dk1>
      <a:lt1>
        <a:sysClr val="window" lastClr="FFFFFF"/>
      </a:lt1>
      <a:dk2>
        <a:srgbClr val="3F3F3F"/>
      </a:dk2>
      <a:lt2>
        <a:srgbClr val="E3DED1"/>
      </a:lt2>
      <a:accent1>
        <a:srgbClr val="071F65"/>
      </a:accent1>
      <a:accent2>
        <a:srgbClr val="7F7F7F"/>
      </a:accent2>
      <a:accent3>
        <a:srgbClr val="414456"/>
      </a:accent3>
      <a:accent4>
        <a:srgbClr val="444455"/>
      </a:accent4>
      <a:accent5>
        <a:srgbClr val="444455"/>
      </a:accent5>
      <a:accent6>
        <a:srgbClr val="7F7F7F"/>
      </a:accent6>
      <a:hlink>
        <a:srgbClr val="002060"/>
      </a:hlink>
      <a:folHlink>
        <a:srgbClr val="B26B0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A000120140627A33KPBG</Template>
  <TotalTime>7690</TotalTime>
  <Words>840</Words>
  <Application>Microsoft Office PowerPoint</Application>
  <PresentationFormat>全屏显示(16:9)</PresentationFormat>
  <Paragraphs>162</Paragraphs>
  <Slides>31</Slides>
  <Notes>31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31</vt:i4>
      </vt:variant>
    </vt:vector>
  </HeadingPairs>
  <TitlesOfParts>
    <vt:vector size="41" baseType="lpstr">
      <vt:lpstr>思源黑体 CN Heavy</vt:lpstr>
      <vt:lpstr>思源黑体 CN Normal</vt:lpstr>
      <vt:lpstr>微软雅黑</vt:lpstr>
      <vt:lpstr>幼圆</vt:lpstr>
      <vt:lpstr>Arial</vt:lpstr>
      <vt:lpstr>Arial Black</vt:lpstr>
      <vt:lpstr>Calibri</vt:lpstr>
      <vt:lpstr>Times New Roman</vt:lpstr>
      <vt:lpstr>Wingdings 2</vt:lpstr>
      <vt:lpstr>A000120140530A99PPBG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号百公司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风云办公</dc:creator>
  <cp:lastModifiedBy>Wang Zhengting</cp:lastModifiedBy>
  <cp:revision>567</cp:revision>
  <dcterms:created xsi:type="dcterms:W3CDTF">2014-06-03T07:56:23Z</dcterms:created>
  <dcterms:modified xsi:type="dcterms:W3CDTF">2023-05-31T07:25:26Z</dcterms:modified>
</cp:coreProperties>
</file>

<file path=docProps/thumbnail.jpeg>
</file>